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860" r:id="rId2"/>
  </p:sldMasterIdLst>
  <p:notesMasterIdLst>
    <p:notesMasterId r:id="rId6"/>
  </p:notesMasterIdLst>
  <p:handoutMasterIdLst>
    <p:handoutMasterId r:id="rId7"/>
  </p:handoutMasterIdLst>
  <p:sldIdLst>
    <p:sldId id="287" r:id="rId3"/>
    <p:sldId id="288" r:id="rId4"/>
    <p:sldId id="286" r:id="rId5"/>
  </p:sldIdLst>
  <p:sldSz cx="6858000" cy="9906000" type="A4"/>
  <p:notesSz cx="9921875" cy="67945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0066FF"/>
    <a:srgbClr val="003399"/>
    <a:srgbClr val="DDDDDD"/>
    <a:srgbClr val="EAEAE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밝은 스타일 2 - 강조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보통 스타일 1 - 강조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00" autoAdjust="0"/>
    <p:restoredTop sz="97864" autoAdjust="0"/>
  </p:normalViewPr>
  <p:slideViewPr>
    <p:cSldViewPr snapToGrid="0">
      <p:cViewPr>
        <p:scale>
          <a:sx n="100" d="100"/>
          <a:sy n="100" d="100"/>
        </p:scale>
        <p:origin x="-1380" y="107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1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299943" cy="3402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19615" y="0"/>
            <a:ext cx="4299943" cy="3402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1EFD97-525B-4789-917A-B12EE3A7ABE9}" type="datetimeFigureOut">
              <a:rPr lang="ko-KR" altLang="en-US" smtClean="0"/>
              <a:pPr/>
              <a:t>2012-05-22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2" y="6453144"/>
            <a:ext cx="4299943" cy="340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19615" y="6453144"/>
            <a:ext cx="4299943" cy="340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C83205-E2EE-44DD-83E2-7F131CC2C6F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948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0100" y="0"/>
            <a:ext cx="429948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FE428-4222-42AD-B54E-64161ACEAB21}" type="datetimeFigureOut">
              <a:rPr lang="ko-KR" altLang="en-US" smtClean="0"/>
              <a:pPr/>
              <a:t>2012-05-22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079875" y="509588"/>
            <a:ext cx="1762125" cy="254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188" y="3227388"/>
            <a:ext cx="7937500" cy="3057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53596"/>
            <a:ext cx="429948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0100" y="6453596"/>
            <a:ext cx="429948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BA5CD-5A7F-4D52-AAA2-BDC4A57E8F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3076708"/>
            <a:ext cx="5829300" cy="2123942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342900" y="9181969"/>
            <a:ext cx="1600200" cy="526256"/>
          </a:xfrm>
          <a:prstGeom prst="rect">
            <a:avLst/>
          </a:prstGeom>
        </p:spPr>
        <p:txBody>
          <a:bodyPr/>
          <a:lstStyle/>
          <a:p>
            <a:fld id="{FD7FC41A-CD27-415A-84D2-FD946613DC14}" type="datetime1">
              <a:rPr lang="ko-KR" altLang="en-US" smtClean="0"/>
              <a:pPr/>
              <a:t>2012-05-22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343150" y="9181969"/>
            <a:ext cx="2171700" cy="526256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914900" y="8500931"/>
            <a:ext cx="1600200" cy="526256"/>
          </a:xfrm>
          <a:prstGeom prst="rect">
            <a:avLst/>
          </a:prstGeom>
        </p:spPr>
        <p:txBody>
          <a:bodyPr/>
          <a:lstStyle/>
          <a:p>
            <a:fld id="{4121FAD4-1FDE-4DEC-AB37-578D23F4CF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7272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2311400"/>
            <a:ext cx="6172200" cy="653692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342900" y="9181969"/>
            <a:ext cx="1600200" cy="526256"/>
          </a:xfrm>
          <a:prstGeom prst="rect">
            <a:avLst/>
          </a:prstGeom>
        </p:spPr>
        <p:txBody>
          <a:bodyPr/>
          <a:lstStyle/>
          <a:p>
            <a:fld id="{EE1D2F61-C25C-4C68-9A6E-2F509405C784}" type="datetime1">
              <a:rPr lang="ko-KR" altLang="en-US" smtClean="0"/>
              <a:pPr/>
              <a:t>2012-05-22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343150" y="9181969"/>
            <a:ext cx="2171700" cy="526256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914900" y="8500931"/>
            <a:ext cx="1600200" cy="526256"/>
          </a:xfrm>
          <a:prstGeom prst="rect">
            <a:avLst/>
          </a:prstGeom>
        </p:spPr>
        <p:txBody>
          <a:bodyPr/>
          <a:lstStyle/>
          <a:p>
            <a:fld id="{4121FAD4-1FDE-4DEC-AB37-578D23F4CF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97273"/>
            <a:ext cx="1543050" cy="8451056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97273"/>
            <a:ext cx="4476750" cy="845105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342900" y="9181969"/>
            <a:ext cx="1600200" cy="526256"/>
          </a:xfrm>
          <a:prstGeom prst="rect">
            <a:avLst/>
          </a:prstGeom>
        </p:spPr>
        <p:txBody>
          <a:bodyPr/>
          <a:lstStyle/>
          <a:p>
            <a:fld id="{078E8D1E-E50C-4EF3-A608-D964B6BC8B33}" type="datetime1">
              <a:rPr lang="ko-KR" altLang="en-US" smtClean="0"/>
              <a:pPr/>
              <a:t>2012-05-22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343150" y="9181969"/>
            <a:ext cx="2171700" cy="526256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914900" y="8500931"/>
            <a:ext cx="1600200" cy="526256"/>
          </a:xfrm>
          <a:prstGeom prst="rect">
            <a:avLst/>
          </a:prstGeom>
        </p:spPr>
        <p:txBody>
          <a:bodyPr/>
          <a:lstStyle/>
          <a:p>
            <a:fld id="{4121FAD4-1FDE-4DEC-AB37-578D23F4CF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1714500" y="4512733"/>
            <a:ext cx="4629150" cy="2736301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1714500" y="7227021"/>
            <a:ext cx="4629150" cy="19812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5029716" y="1828210"/>
            <a:ext cx="3302000" cy="285750"/>
          </a:xfrm>
        </p:spPr>
        <p:txBody>
          <a:bodyPr/>
          <a:lstStyle/>
          <a:p>
            <a:fld id="{564CF2E0-CCC4-4E1E-9902-C3C36AB3FDA4}" type="datetimeFigureOut">
              <a:rPr lang="en-US" smtClean="0"/>
              <a:pPr/>
              <a:t>5/22/2012</a:t>
            </a:fld>
            <a:endParaRPr 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4037952" y="6173539"/>
            <a:ext cx="5283200" cy="288036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285750" y="0"/>
            <a:ext cx="457200" cy="9906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207252" y="0"/>
            <a:ext cx="78498" cy="9906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직사각형 13"/>
          <p:cNvSpPr/>
          <p:nvPr/>
        </p:nvSpPr>
        <p:spPr bwMode="auto">
          <a:xfrm>
            <a:off x="742950" y="0"/>
            <a:ext cx="136404" cy="9906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직사각형 18"/>
          <p:cNvSpPr/>
          <p:nvPr/>
        </p:nvSpPr>
        <p:spPr bwMode="auto">
          <a:xfrm>
            <a:off x="855990" y="0"/>
            <a:ext cx="172710" cy="9906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79758" y="0"/>
            <a:ext cx="0" cy="9906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직선 연결선 17"/>
          <p:cNvSpPr>
            <a:spLocks noChangeShapeType="1"/>
          </p:cNvSpPr>
          <p:nvPr/>
        </p:nvSpPr>
        <p:spPr bwMode="auto">
          <a:xfrm>
            <a:off x="685800" y="0"/>
            <a:ext cx="0" cy="9906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직선 연결선 19"/>
          <p:cNvSpPr>
            <a:spLocks noChangeShapeType="1"/>
          </p:cNvSpPr>
          <p:nvPr/>
        </p:nvSpPr>
        <p:spPr bwMode="auto">
          <a:xfrm>
            <a:off x="640584" y="0"/>
            <a:ext cx="0" cy="9906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1294980" y="0"/>
            <a:ext cx="0" cy="9906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800100" y="0"/>
            <a:ext cx="0" cy="9906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직선 연결선 21"/>
          <p:cNvSpPr>
            <a:spLocks noChangeShapeType="1"/>
          </p:cNvSpPr>
          <p:nvPr/>
        </p:nvSpPr>
        <p:spPr bwMode="auto">
          <a:xfrm>
            <a:off x="6835392" y="0"/>
            <a:ext cx="0" cy="9906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직사각형 26"/>
          <p:cNvSpPr/>
          <p:nvPr/>
        </p:nvSpPr>
        <p:spPr bwMode="auto">
          <a:xfrm>
            <a:off x="914400" y="0"/>
            <a:ext cx="57150" cy="9906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타원 20"/>
          <p:cNvSpPr/>
          <p:nvPr/>
        </p:nvSpPr>
        <p:spPr bwMode="auto">
          <a:xfrm>
            <a:off x="457200" y="4953000"/>
            <a:ext cx="971550" cy="1871133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타원 22"/>
          <p:cNvSpPr/>
          <p:nvPr/>
        </p:nvSpPr>
        <p:spPr bwMode="auto">
          <a:xfrm>
            <a:off x="982224" y="7029753"/>
            <a:ext cx="481068" cy="926501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타원 23"/>
          <p:cNvSpPr/>
          <p:nvPr/>
        </p:nvSpPr>
        <p:spPr bwMode="auto">
          <a:xfrm>
            <a:off x="818310" y="7945357"/>
            <a:ext cx="102870" cy="1981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타원 25"/>
          <p:cNvSpPr/>
          <p:nvPr/>
        </p:nvSpPr>
        <p:spPr bwMode="auto">
          <a:xfrm>
            <a:off x="1248156" y="8360664"/>
            <a:ext cx="205740" cy="3962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타원 24"/>
          <p:cNvSpPr/>
          <p:nvPr/>
        </p:nvSpPr>
        <p:spPr>
          <a:xfrm>
            <a:off x="1428750" y="6493933"/>
            <a:ext cx="274320" cy="528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 bwMode="auto">
          <a:xfrm>
            <a:off x="994158" y="7119236"/>
            <a:ext cx="457200" cy="747535"/>
          </a:xfrm>
        </p:spPr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sz="140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342900" y="2311400"/>
            <a:ext cx="5600700" cy="7039864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64CF2E0-CCC4-4E1E-9902-C3C36AB3FDA4}" type="datetimeFigureOut">
              <a:rPr lang="en-US" smtClean="0"/>
              <a:pPr/>
              <a:t>5/22/2012</a:t>
            </a:fld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14500" y="4182533"/>
            <a:ext cx="4629150" cy="2966297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714500" y="7236883"/>
            <a:ext cx="4629150" cy="19812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5028692" y="1822916"/>
            <a:ext cx="3302000" cy="285750"/>
          </a:xfrm>
        </p:spPr>
        <p:txBody>
          <a:bodyPr/>
          <a:lstStyle/>
          <a:p>
            <a:fld id="{34297096-174E-4E2D-BF62-B3777D39D5BC}" type="datetime1">
              <a:rPr lang="ko-KR" altLang="en-US" smtClean="0"/>
              <a:pPr/>
              <a:t>2012-05-22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4038092" y="6169406"/>
            <a:ext cx="5283200" cy="288036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9" name="직사각형 8"/>
          <p:cNvSpPr/>
          <p:nvPr/>
        </p:nvSpPr>
        <p:spPr bwMode="auto">
          <a:xfrm>
            <a:off x="285750" y="0"/>
            <a:ext cx="457200" cy="9906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207252" y="0"/>
            <a:ext cx="78498" cy="9906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 bwMode="auto">
          <a:xfrm>
            <a:off x="742950" y="0"/>
            <a:ext cx="136404" cy="9906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855990" y="0"/>
            <a:ext cx="172710" cy="9906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>
            <a:off x="79758" y="0"/>
            <a:ext cx="0" cy="9906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직선 연결선 13"/>
          <p:cNvSpPr>
            <a:spLocks noChangeShapeType="1"/>
          </p:cNvSpPr>
          <p:nvPr/>
        </p:nvSpPr>
        <p:spPr bwMode="auto">
          <a:xfrm>
            <a:off x="685800" y="0"/>
            <a:ext cx="0" cy="9906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640584" y="0"/>
            <a:ext cx="0" cy="9906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1294980" y="0"/>
            <a:ext cx="0" cy="9906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직선 연결선 16"/>
          <p:cNvSpPr>
            <a:spLocks noChangeShapeType="1"/>
          </p:cNvSpPr>
          <p:nvPr/>
        </p:nvSpPr>
        <p:spPr bwMode="auto">
          <a:xfrm>
            <a:off x="800100" y="0"/>
            <a:ext cx="0" cy="9906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직사각형 17"/>
          <p:cNvSpPr/>
          <p:nvPr/>
        </p:nvSpPr>
        <p:spPr bwMode="auto">
          <a:xfrm>
            <a:off x="914400" y="0"/>
            <a:ext cx="57150" cy="9906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타원 18"/>
          <p:cNvSpPr/>
          <p:nvPr/>
        </p:nvSpPr>
        <p:spPr bwMode="auto">
          <a:xfrm>
            <a:off x="457200" y="4953000"/>
            <a:ext cx="971550" cy="1871133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타원 19"/>
          <p:cNvSpPr/>
          <p:nvPr/>
        </p:nvSpPr>
        <p:spPr bwMode="auto">
          <a:xfrm>
            <a:off x="993528" y="7029753"/>
            <a:ext cx="481068" cy="926501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타원 20"/>
          <p:cNvSpPr/>
          <p:nvPr/>
        </p:nvSpPr>
        <p:spPr bwMode="auto">
          <a:xfrm>
            <a:off x="818310" y="7945357"/>
            <a:ext cx="102870" cy="1981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타원 21"/>
          <p:cNvSpPr/>
          <p:nvPr/>
        </p:nvSpPr>
        <p:spPr bwMode="auto">
          <a:xfrm>
            <a:off x="1248156" y="8365067"/>
            <a:ext cx="205740" cy="3962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타원 22"/>
          <p:cNvSpPr/>
          <p:nvPr/>
        </p:nvSpPr>
        <p:spPr bwMode="auto">
          <a:xfrm>
            <a:off x="1409280" y="6470949"/>
            <a:ext cx="274320" cy="528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직선 연결선 25"/>
          <p:cNvSpPr>
            <a:spLocks noChangeShapeType="1"/>
          </p:cNvSpPr>
          <p:nvPr/>
        </p:nvSpPr>
        <p:spPr bwMode="auto">
          <a:xfrm>
            <a:off x="6823458" y="0"/>
            <a:ext cx="0" cy="9906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xfrm>
            <a:off x="1005462" y="7119236"/>
            <a:ext cx="457200" cy="747535"/>
          </a:xfrm>
        </p:spPr>
        <p:txBody>
          <a:bodyPr/>
          <a:lstStyle/>
          <a:p>
            <a:fld id="{4121FAD4-1FDE-4DEC-AB37-578D23F4CF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3B205-94E5-4042-8AF9-B3C163A9B6D9}" type="datetime1">
              <a:rPr lang="ko-KR" altLang="en-US" smtClean="0"/>
              <a:pPr/>
              <a:t>2012-05-22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1FAD4-1FDE-4DEC-AB37-578D23F4CF2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342900" y="2311400"/>
            <a:ext cx="2743200" cy="6604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3202686" y="2311400"/>
            <a:ext cx="2743200" cy="6604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4406"/>
            <a:ext cx="5657850" cy="1651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D5D0A-ED12-4A07-95A9-038CB22E9FC3}" type="datetime1">
              <a:rPr lang="ko-KR" altLang="en-US" smtClean="0"/>
              <a:pPr/>
              <a:t>2012-05-22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1FAD4-1FDE-4DEC-AB37-578D23F4CF2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342900" y="3412067"/>
            <a:ext cx="2743200" cy="5613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3278981" y="3412067"/>
            <a:ext cx="2743200" cy="5613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"/>
          </p:nvPr>
        </p:nvSpPr>
        <p:spPr>
          <a:xfrm>
            <a:off x="342900" y="2267373"/>
            <a:ext cx="2743200" cy="9509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3"/>
          </p:nvPr>
        </p:nvSpPr>
        <p:spPr>
          <a:xfrm>
            <a:off x="3257550" y="2267373"/>
            <a:ext cx="2743200" cy="9509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D97D60A-ACC1-43BF-AA4B-2AED8F6F420E}" type="datetime1">
              <a:rPr lang="ko-KR" altLang="en-US" smtClean="0"/>
              <a:pPr/>
              <a:t>2012-05-22</a:t>
            </a:fld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121FAD4-1FDE-4DEC-AB37-578D23F4CF2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3C4E-8B81-4F98-86D3-CE798BC9F7F5}" type="datetime1">
              <a:rPr lang="ko-KR" altLang="en-US" smtClean="0"/>
              <a:pPr/>
              <a:t>2012-05-22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1FAD4-1FDE-4DEC-AB37-578D23F4CF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6572250" y="0"/>
            <a:ext cx="0" cy="9906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5400000">
            <a:off x="338138" y="4781550"/>
            <a:ext cx="9113520" cy="3429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5109210" y="396240"/>
            <a:ext cx="1145286" cy="719836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선 연결선 7"/>
          <p:cNvSpPr>
            <a:spLocks noChangeShapeType="1"/>
          </p:cNvSpPr>
          <p:nvPr/>
        </p:nvSpPr>
        <p:spPr bwMode="auto">
          <a:xfrm>
            <a:off x="4686300" y="0"/>
            <a:ext cx="0" cy="9906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4644222" y="0"/>
            <a:ext cx="0" cy="9906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6743700" y="0"/>
            <a:ext cx="0" cy="9906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6629400" y="0"/>
            <a:ext cx="228600" cy="9906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>
            <a:off x="6686550" y="0"/>
            <a:ext cx="0" cy="9906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타원 13"/>
          <p:cNvSpPr/>
          <p:nvPr/>
        </p:nvSpPr>
        <p:spPr>
          <a:xfrm>
            <a:off x="6117336" y="8255000"/>
            <a:ext cx="411480" cy="792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내용 개체 틀 17"/>
          <p:cNvSpPr>
            <a:spLocks noGrp="1"/>
          </p:cNvSpPr>
          <p:nvPr>
            <p:ph sz="quarter" idx="1"/>
          </p:nvPr>
        </p:nvSpPr>
        <p:spPr>
          <a:xfrm>
            <a:off x="228600" y="396240"/>
            <a:ext cx="4229100" cy="9139936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1" name="날짜 개체 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344D099-BB3A-44D3-9CE1-B941C7CC884E}" type="datetime1">
              <a:rPr lang="ko-KR" altLang="en-US" smtClean="0"/>
              <a:pPr/>
              <a:t>2012-05-22</a:t>
            </a:fld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121FAD4-1FDE-4DEC-AB37-578D23F4CF2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3" name="바닥글 개체 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7272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42900" y="2311400"/>
            <a:ext cx="6172200" cy="653692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342900" y="9181969"/>
            <a:ext cx="1600200" cy="526256"/>
          </a:xfrm>
          <a:prstGeom prst="rect">
            <a:avLst/>
          </a:prstGeom>
        </p:spPr>
        <p:txBody>
          <a:bodyPr/>
          <a:lstStyle/>
          <a:p>
            <a:fld id="{0A66C464-8F8C-46E4-95FD-43D1F99EE1BF}" type="datetime1">
              <a:rPr lang="ko-KR" altLang="en-US" smtClean="0"/>
              <a:pPr/>
              <a:t>2012-05-22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343150" y="9181969"/>
            <a:ext cx="2171700" cy="526256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914900" y="8500931"/>
            <a:ext cx="1600200" cy="526256"/>
          </a:xfrm>
          <a:prstGeom prst="rect">
            <a:avLst/>
          </a:prstGeom>
        </p:spPr>
        <p:txBody>
          <a:bodyPr/>
          <a:lstStyle/>
          <a:p>
            <a:fld id="{4121FAD4-1FDE-4DEC-AB37-578D23F4CF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6572250" y="0"/>
            <a:ext cx="0" cy="9906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타원 12"/>
          <p:cNvSpPr/>
          <p:nvPr/>
        </p:nvSpPr>
        <p:spPr>
          <a:xfrm>
            <a:off x="6117336" y="8255000"/>
            <a:ext cx="411480" cy="792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5400000">
            <a:off x="321850" y="4781550"/>
            <a:ext cx="9113520" cy="3429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0" y="0"/>
            <a:ext cx="4629150" cy="9906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74349" y="382482"/>
            <a:ext cx="1143000" cy="7158736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6743700" y="0"/>
            <a:ext cx="0" cy="9906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직사각형 10"/>
          <p:cNvSpPr/>
          <p:nvPr/>
        </p:nvSpPr>
        <p:spPr bwMode="auto">
          <a:xfrm>
            <a:off x="6629400" y="0"/>
            <a:ext cx="228600" cy="9906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선 연결선 11"/>
          <p:cNvSpPr>
            <a:spLocks noChangeShapeType="1"/>
          </p:cNvSpPr>
          <p:nvPr/>
        </p:nvSpPr>
        <p:spPr bwMode="auto">
          <a:xfrm>
            <a:off x="6686550" y="0"/>
            <a:ext cx="0" cy="9906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직선 연결선 18"/>
          <p:cNvSpPr>
            <a:spLocks noChangeShapeType="1"/>
          </p:cNvSpPr>
          <p:nvPr/>
        </p:nvSpPr>
        <p:spPr bwMode="auto">
          <a:xfrm>
            <a:off x="4686300" y="0"/>
            <a:ext cx="0" cy="9906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직선 연결선 19"/>
          <p:cNvSpPr>
            <a:spLocks noChangeShapeType="1"/>
          </p:cNvSpPr>
          <p:nvPr/>
        </p:nvSpPr>
        <p:spPr bwMode="auto">
          <a:xfrm>
            <a:off x="4644222" y="0"/>
            <a:ext cx="0" cy="9906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날짜 개체 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374AA7A-3E88-4542-BBA8-B75B3731E3DD}" type="datetime1">
              <a:rPr lang="ko-KR" altLang="en-US" smtClean="0"/>
              <a:pPr/>
              <a:t>2012-05-22</a:t>
            </a:fld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121FAD4-1FDE-4DEC-AB37-578D23F4CF2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1" name="바닥글 개체 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E179D-D056-425C-A945-B3D9DC161548}" type="datetime1">
              <a:rPr lang="ko-KR" altLang="en-US" smtClean="0"/>
              <a:pPr/>
              <a:t>2012-05-22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1FAD4-1FDE-4DEC-AB37-578D23F4CF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257300" cy="8452203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5/22/2012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914900" y="8500931"/>
            <a:ext cx="1600200" cy="526256"/>
          </a:xfrm>
          <a:prstGeom prst="rect">
            <a:avLst/>
          </a:prstGeom>
        </p:spPr>
        <p:txBody>
          <a:bodyPr/>
          <a:lstStyle/>
          <a:p>
            <a:fld id="{4121FAD4-1FDE-4DEC-AB37-578D23F4CF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914900" y="8500931"/>
            <a:ext cx="1600200" cy="526256"/>
          </a:xfrm>
          <a:prstGeom prst="rect">
            <a:avLst/>
          </a:prstGeom>
        </p:spPr>
        <p:txBody>
          <a:bodyPr/>
          <a:lstStyle/>
          <a:p>
            <a:fld id="{4121FAD4-1FDE-4DEC-AB37-578D23F4CF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914900" y="8500931"/>
            <a:ext cx="1600200" cy="526256"/>
          </a:xfrm>
          <a:prstGeom prst="rect">
            <a:avLst/>
          </a:prstGeom>
        </p:spPr>
        <p:txBody>
          <a:bodyPr/>
          <a:lstStyle/>
          <a:p>
            <a:fld id="{4121FAD4-1FDE-4DEC-AB37-578D23F4CF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338" y="6364949"/>
            <a:ext cx="5829300" cy="196744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338" y="4198012"/>
            <a:ext cx="5829300" cy="216693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342900" y="9181969"/>
            <a:ext cx="1600200" cy="526256"/>
          </a:xfrm>
          <a:prstGeom prst="rect">
            <a:avLst/>
          </a:prstGeom>
        </p:spPr>
        <p:txBody>
          <a:bodyPr/>
          <a:lstStyle/>
          <a:p>
            <a:fld id="{690DD04C-58A0-4988-82EA-2EC3E21D0A86}" type="datetime1">
              <a:rPr lang="ko-KR" altLang="en-US" smtClean="0"/>
              <a:pPr/>
              <a:t>2012-05-22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343150" y="9181969"/>
            <a:ext cx="2171700" cy="526256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914900" y="8500931"/>
            <a:ext cx="1600200" cy="526256"/>
          </a:xfrm>
          <a:prstGeom prst="rect">
            <a:avLst/>
          </a:prstGeom>
        </p:spPr>
        <p:txBody>
          <a:bodyPr/>
          <a:lstStyle/>
          <a:p>
            <a:fld id="{4121FAD4-1FDE-4DEC-AB37-578D23F4CF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7272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692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692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342900" y="9181969"/>
            <a:ext cx="1600200" cy="526256"/>
          </a:xfrm>
          <a:prstGeom prst="rect">
            <a:avLst/>
          </a:prstGeom>
        </p:spPr>
        <p:txBody>
          <a:bodyPr/>
          <a:lstStyle/>
          <a:p>
            <a:fld id="{C07ED2A3-51E1-4F6B-907D-00B4B38FFB78}" type="datetime1">
              <a:rPr lang="ko-KR" altLang="en-US" smtClean="0"/>
              <a:pPr/>
              <a:t>2012-05-22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2343150" y="9181969"/>
            <a:ext cx="2171700" cy="526256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4914900" y="8500931"/>
            <a:ext cx="1600200" cy="526256"/>
          </a:xfrm>
          <a:prstGeom prst="rect">
            <a:avLst/>
          </a:prstGeom>
        </p:spPr>
        <p:txBody>
          <a:bodyPr/>
          <a:lstStyle/>
          <a:p>
            <a:fld id="{4121FAD4-1FDE-4DEC-AB37-578D23F4CF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7272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216812"/>
            <a:ext cx="3030538" cy="92524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3142060"/>
            <a:ext cx="3030538" cy="570626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4564" y="2216812"/>
            <a:ext cx="3030537" cy="92524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4564" y="3142060"/>
            <a:ext cx="3030537" cy="570626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342900" y="9181969"/>
            <a:ext cx="1600200" cy="526256"/>
          </a:xfrm>
          <a:prstGeom prst="rect">
            <a:avLst/>
          </a:prstGeom>
        </p:spPr>
        <p:txBody>
          <a:bodyPr/>
          <a:lstStyle/>
          <a:p>
            <a:fld id="{6DA70F57-25C7-4987-9329-93184BD3683B}" type="datetime1">
              <a:rPr lang="ko-KR" altLang="en-US" smtClean="0"/>
              <a:pPr/>
              <a:t>2012-05-22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2343150" y="9181969"/>
            <a:ext cx="2171700" cy="526256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4914900" y="8500931"/>
            <a:ext cx="1600200" cy="526256"/>
          </a:xfrm>
          <a:prstGeom prst="rect">
            <a:avLst/>
          </a:prstGeom>
        </p:spPr>
        <p:txBody>
          <a:bodyPr/>
          <a:lstStyle/>
          <a:p>
            <a:fld id="{4121FAD4-1FDE-4DEC-AB37-578D23F4CF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7272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342900" y="9181969"/>
            <a:ext cx="1600200" cy="526256"/>
          </a:xfrm>
          <a:prstGeom prst="rect">
            <a:avLst/>
          </a:prstGeom>
        </p:spPr>
        <p:txBody>
          <a:bodyPr/>
          <a:lstStyle/>
          <a:p>
            <a:fld id="{C3ED94C9-7E34-4D05-9CD4-A4D3FE156AFC}" type="datetime1">
              <a:rPr lang="ko-KR" altLang="en-US" smtClean="0"/>
              <a:pPr/>
              <a:t>2012-05-22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2343150" y="9181969"/>
            <a:ext cx="2171700" cy="526256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914900" y="8500931"/>
            <a:ext cx="1600200" cy="526256"/>
          </a:xfrm>
          <a:prstGeom prst="rect">
            <a:avLst/>
          </a:prstGeom>
        </p:spPr>
        <p:txBody>
          <a:bodyPr/>
          <a:lstStyle/>
          <a:p>
            <a:fld id="{4121FAD4-1FDE-4DEC-AB37-578D23F4CF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342900" y="9181969"/>
            <a:ext cx="1600200" cy="526256"/>
          </a:xfrm>
          <a:prstGeom prst="rect">
            <a:avLst/>
          </a:prstGeom>
        </p:spPr>
        <p:txBody>
          <a:bodyPr/>
          <a:lstStyle/>
          <a:p>
            <a:fld id="{72E00D20-3DE2-4F41-AD43-AAF6B1005C07}" type="datetime1">
              <a:rPr lang="ko-KR" altLang="en-US" smtClean="0"/>
              <a:pPr/>
              <a:t>2012-05-22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2343150" y="9181969"/>
            <a:ext cx="2171700" cy="526256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914900" y="8500931"/>
            <a:ext cx="1600200" cy="526256"/>
          </a:xfrm>
          <a:prstGeom prst="rect">
            <a:avLst/>
          </a:prstGeom>
        </p:spPr>
        <p:txBody>
          <a:bodyPr/>
          <a:lstStyle/>
          <a:p>
            <a:fld id="{4121FAD4-1FDE-4DEC-AB37-578D23F4CF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3833"/>
            <a:ext cx="2255838" cy="167851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8" y="393833"/>
            <a:ext cx="3833812" cy="8454496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2072350"/>
            <a:ext cx="2255838" cy="677597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342900" y="9181969"/>
            <a:ext cx="1600200" cy="526256"/>
          </a:xfrm>
          <a:prstGeom prst="rect">
            <a:avLst/>
          </a:prstGeom>
        </p:spPr>
        <p:txBody>
          <a:bodyPr/>
          <a:lstStyle/>
          <a:p>
            <a:fld id="{E0A95F14-E4B4-47E1-A8C5-46AB4A13A37C}" type="datetime1">
              <a:rPr lang="ko-KR" altLang="en-US" smtClean="0"/>
              <a:pPr/>
              <a:t>2012-05-22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2343150" y="9181969"/>
            <a:ext cx="2171700" cy="526256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4914900" y="8500931"/>
            <a:ext cx="1600200" cy="526256"/>
          </a:xfrm>
          <a:prstGeom prst="rect">
            <a:avLst/>
          </a:prstGeom>
        </p:spPr>
        <p:txBody>
          <a:bodyPr/>
          <a:lstStyle/>
          <a:p>
            <a:fld id="{4121FAD4-1FDE-4DEC-AB37-578D23F4CF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8621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613" y="885693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613" y="7752821"/>
            <a:ext cx="4114800" cy="116257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342900" y="9181969"/>
            <a:ext cx="1600200" cy="526256"/>
          </a:xfrm>
          <a:prstGeom prst="rect">
            <a:avLst/>
          </a:prstGeom>
        </p:spPr>
        <p:txBody>
          <a:bodyPr/>
          <a:lstStyle/>
          <a:p>
            <a:fld id="{27E0022E-7CAA-42B5-8563-915ED40D362C}" type="datetime1">
              <a:rPr lang="ko-KR" altLang="en-US" smtClean="0"/>
              <a:pPr/>
              <a:t>2012-05-22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2343150" y="9181969"/>
            <a:ext cx="2171700" cy="526256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4914900" y="8500931"/>
            <a:ext cx="1600200" cy="526256"/>
          </a:xfrm>
          <a:prstGeom prst="rect">
            <a:avLst/>
          </a:prstGeom>
        </p:spPr>
        <p:txBody>
          <a:bodyPr/>
          <a:lstStyle/>
          <a:p>
            <a:fld id="{4121FAD4-1FDE-4DEC-AB37-578D23F4CF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2"/>
          <p:cNvGrpSpPr/>
          <p:nvPr/>
        </p:nvGrpSpPr>
        <p:grpSpPr>
          <a:xfrm>
            <a:off x="0" y="0"/>
            <a:ext cx="6858000" cy="9906001"/>
            <a:chOff x="0" y="0"/>
            <a:chExt cx="6858000" cy="9906001"/>
          </a:xfrm>
        </p:grpSpPr>
        <p:pic>
          <p:nvPicPr>
            <p:cNvPr id="7" name="그림 6" descr="위.jpg"/>
            <p:cNvPicPr>
              <a:picLocks noChangeAspect="1"/>
            </p:cNvPicPr>
            <p:nvPr userDrawn="1"/>
          </p:nvPicPr>
          <p:blipFill>
            <a:blip r:embed="rId13" cstate="print"/>
            <a:stretch>
              <a:fillRect/>
            </a:stretch>
          </p:blipFill>
          <p:spPr>
            <a:xfrm>
              <a:off x="0" y="9410701"/>
              <a:ext cx="6858000" cy="495300"/>
            </a:xfrm>
            <a:prstGeom prst="rect">
              <a:avLst/>
            </a:prstGeom>
          </p:spPr>
        </p:pic>
        <p:pic>
          <p:nvPicPr>
            <p:cNvPr id="8" name="그림 7" descr="아래.jpg"/>
            <p:cNvPicPr>
              <a:picLocks noChangeAspect="1"/>
            </p:cNvPicPr>
            <p:nvPr userDrawn="1"/>
          </p:nvPicPr>
          <p:blipFill>
            <a:blip r:embed="rId14" cstate="print"/>
            <a:stretch>
              <a:fillRect/>
            </a:stretch>
          </p:blipFill>
          <p:spPr>
            <a:xfrm>
              <a:off x="0" y="0"/>
              <a:ext cx="6858000" cy="495300"/>
            </a:xfrm>
            <a:prstGeom prst="rect">
              <a:avLst/>
            </a:prstGeom>
          </p:spPr>
        </p:pic>
        <p:sp>
          <p:nvSpPr>
            <p:cNvPr id="11" name="직사각형 10"/>
            <p:cNvSpPr/>
            <p:nvPr userDrawn="1"/>
          </p:nvSpPr>
          <p:spPr>
            <a:xfrm>
              <a:off x="198120" y="548640"/>
              <a:ext cx="6659880" cy="906303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DDDDDD"/>
              </a:solidFill>
            </a:ln>
            <a:effectLst/>
            <a:scene3d>
              <a:camera prst="obliqueTopLef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 userDrawn="1"/>
          </p:nvPicPr>
          <p:blipFill>
            <a:blip r:embed="rId15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lum/>
            </a:blip>
            <a:srcRect/>
            <a:stretch>
              <a:fillRect/>
            </a:stretch>
          </p:blipFill>
          <p:spPr bwMode="auto">
            <a:xfrm>
              <a:off x="0" y="0"/>
              <a:ext cx="1314450" cy="5235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" name="Text Box 32"/>
            <p:cNvSpPr txBox="1">
              <a:spLocks noChangeArrowheads="1"/>
            </p:cNvSpPr>
            <p:nvPr userDrawn="1"/>
          </p:nvSpPr>
          <p:spPr bwMode="auto">
            <a:xfrm>
              <a:off x="3370264" y="9365696"/>
              <a:ext cx="403225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 anchor="ctr">
              <a:spAutoFit/>
            </a:bodyPr>
            <a:lstStyle/>
            <a:p>
              <a:pPr algn="ctr">
                <a:buFontTx/>
                <a:buNone/>
              </a:pPr>
              <a:r>
                <a:rPr lang="en-US" altLang="ko-KR" sz="1200" b="1" i="1" dirty="0">
                  <a:latin typeface="Trebuchet MS" pitchFamily="34" charset="0"/>
                  <a:ea typeface="바탕체" pitchFamily="17" charset="-127"/>
                </a:rPr>
                <a:t>I</a:t>
              </a:r>
              <a:r>
                <a:rPr lang="en-US" altLang="ko-KR" sz="1200" b="1" i="1" dirty="0">
                  <a:latin typeface="Trebuchet MS" pitchFamily="34" charset="0"/>
                  <a:ea typeface="휴먼명조" pitchFamily="2" charset="-127"/>
                </a:rPr>
                <a:t> - </a:t>
              </a:r>
              <a:fld id="{E207DA40-3918-4DBE-B898-190E4449C977}" type="slidenum">
                <a:rPr lang="en-US" altLang="ko-KR" sz="1200" b="1" i="1">
                  <a:latin typeface="Trebuchet MS" pitchFamily="34" charset="0"/>
                  <a:ea typeface="휴먼명조" pitchFamily="2" charset="-127"/>
                </a:rPr>
                <a:pPr algn="ctr">
                  <a:buFontTx/>
                  <a:buNone/>
                </a:pPr>
                <a:t>‹#›</a:t>
              </a:fld>
              <a:endParaRPr lang="en-US" altLang="ko-KR" sz="3200" b="1" i="1" dirty="0">
                <a:latin typeface="Trebuchet MS" pitchFamily="34" charset="0"/>
                <a:ea typeface="휴먼명조" pitchFamily="2" charset="-127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6572250" y="0"/>
            <a:ext cx="0" cy="9906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342900" y="396699"/>
            <a:ext cx="5600700" cy="1651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342900" y="2311400"/>
            <a:ext cx="5600700" cy="703986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 rot="5400000">
            <a:off x="4993640" y="1696024"/>
            <a:ext cx="2905760" cy="288036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5/22/2012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 rot="5400000">
            <a:off x="4131390" y="5525236"/>
            <a:ext cx="4622800" cy="27432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7" name="직선 연결선 6"/>
          <p:cNvSpPr>
            <a:spLocks noChangeShapeType="1"/>
          </p:cNvSpPr>
          <p:nvPr/>
        </p:nvSpPr>
        <p:spPr bwMode="auto">
          <a:xfrm>
            <a:off x="57150" y="0"/>
            <a:ext cx="0" cy="9906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6743700" y="0"/>
            <a:ext cx="0" cy="9906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6629400" y="0"/>
            <a:ext cx="228600" cy="9906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6686550" y="0"/>
            <a:ext cx="0" cy="9906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타원 11"/>
          <p:cNvSpPr/>
          <p:nvPr/>
        </p:nvSpPr>
        <p:spPr>
          <a:xfrm>
            <a:off x="6117336" y="8255000"/>
            <a:ext cx="411480" cy="792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6096762" y="8282517"/>
            <a:ext cx="457200" cy="752856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  <p:sldLayoutId id="2147483873" r:id="rId12"/>
    <p:sldLayoutId id="2147483874" r:id="rId13"/>
    <p:sldLayoutId id="2147483875" r:id="rId14"/>
    <p:sldLayoutId id="2147483661" r:id="rId15"/>
  </p:sldLayoutIdLst>
  <p:hf sldNum="0" hdr="0" ftr="0" dt="0"/>
  <p:txStyles>
    <p:titleStyle>
      <a:lvl1pPr algn="l" rtl="0" eaLnBrk="1" latinLnBrk="1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1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1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1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hrd.kobaco.co.kr/map/map.asp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ima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09550"/>
            <a:ext cx="2381249" cy="16648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직사각형 9"/>
          <p:cNvSpPr/>
          <p:nvPr/>
        </p:nvSpPr>
        <p:spPr>
          <a:xfrm>
            <a:off x="3352800" y="4057651"/>
            <a:ext cx="3162300" cy="57054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endParaRPr lang="en-US" altLang="ko-KR" sz="1050" dirty="0" smtClean="0">
              <a:latin typeface="HY수평선M" pitchFamily="18" charset="-127"/>
              <a:ea typeface="HY수평선M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4. </a:t>
            </a: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신청마감 </a:t>
            </a:r>
            <a:r>
              <a:rPr lang="en-US" altLang="ko-KR" sz="1050" b="1" dirty="0" smtClean="0">
                <a:latin typeface="HY강M" pitchFamily="18" charset="-127"/>
                <a:ea typeface="HY강M" pitchFamily="18" charset="-127"/>
              </a:rPr>
              <a:t>: 2012</a:t>
            </a:r>
            <a:r>
              <a:rPr lang="ko-KR" altLang="en-US" sz="1050" b="1" dirty="0" smtClean="0">
                <a:latin typeface="HY강M" pitchFamily="18" charset="-127"/>
                <a:ea typeface="HY강M" pitchFamily="18" charset="-127"/>
              </a:rPr>
              <a:t>년 </a:t>
            </a:r>
            <a:r>
              <a:rPr lang="en-US" altLang="ko-KR" sz="1050" b="1" dirty="0" smtClean="0">
                <a:latin typeface="HY강M" pitchFamily="18" charset="-127"/>
                <a:ea typeface="HY강M" pitchFamily="18" charset="-127"/>
              </a:rPr>
              <a:t>6</a:t>
            </a:r>
            <a:r>
              <a:rPr lang="ko-KR" altLang="en-US" sz="1050" b="1" dirty="0" smtClean="0">
                <a:latin typeface="HY강M" pitchFamily="18" charset="-127"/>
                <a:ea typeface="HY강M" pitchFamily="18" charset="-127"/>
              </a:rPr>
              <a:t>월 </a:t>
            </a:r>
            <a:r>
              <a:rPr lang="en-US" altLang="ko-KR" sz="1050" b="1" dirty="0" smtClean="0">
                <a:latin typeface="HY강M" pitchFamily="18" charset="-127"/>
                <a:ea typeface="HY강M" pitchFamily="18" charset="-127"/>
              </a:rPr>
              <a:t>8</a:t>
            </a:r>
            <a:r>
              <a:rPr lang="ko-KR" altLang="en-US" sz="1050" b="1" dirty="0" smtClean="0">
                <a:latin typeface="HY강M" pitchFamily="18" charset="-127"/>
                <a:ea typeface="HY강M" pitchFamily="18" charset="-127"/>
              </a:rPr>
              <a:t>일</a:t>
            </a:r>
            <a:r>
              <a:rPr lang="en-US" altLang="ko-KR" sz="1050" b="1" dirty="0" smtClean="0">
                <a:latin typeface="HY강M" pitchFamily="18" charset="-127"/>
                <a:ea typeface="HY강M" pitchFamily="18" charset="-127"/>
              </a:rPr>
              <a:t>(</a:t>
            </a:r>
            <a:r>
              <a:rPr lang="ko-KR" altLang="en-US" sz="1050" b="1" dirty="0" smtClean="0">
                <a:latin typeface="HY강M" pitchFamily="18" charset="-127"/>
                <a:ea typeface="HY강M" pitchFamily="18" charset="-127"/>
              </a:rPr>
              <a:t>금</a:t>
            </a:r>
            <a:r>
              <a:rPr lang="en-US" altLang="ko-KR" sz="1050" b="1" dirty="0" smtClean="0">
                <a:latin typeface="HY강M" pitchFamily="18" charset="-127"/>
                <a:ea typeface="HY강M" pitchFamily="18" charset="-127"/>
              </a:rPr>
              <a:t>) 18</a:t>
            </a:r>
            <a:r>
              <a:rPr lang="ko-KR" altLang="en-US" sz="1050" b="1" dirty="0" smtClean="0">
                <a:latin typeface="HY강M" pitchFamily="18" charset="-127"/>
                <a:ea typeface="HY강M" pitchFamily="18" charset="-127"/>
              </a:rPr>
              <a:t>시 까지</a:t>
            </a:r>
            <a:endParaRPr lang="en-US" altLang="ko-KR" sz="1050" b="1" dirty="0" smtClean="0">
              <a:latin typeface="HY강M" pitchFamily="18" charset="-127"/>
              <a:ea typeface="HY강M" pitchFamily="18" charset="-127"/>
            </a:endParaRPr>
          </a:p>
          <a:p>
            <a:pPr>
              <a:lnSpc>
                <a:spcPct val="150000"/>
              </a:lnSpc>
            </a:pPr>
            <a:endParaRPr lang="en-US" altLang="ko-KR" sz="1050" b="1" dirty="0" smtClean="0">
              <a:latin typeface="HY강M" pitchFamily="18" charset="-127"/>
              <a:ea typeface="HY강M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5. </a:t>
            </a: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신청서류</a:t>
            </a:r>
            <a:endParaRPr lang="en-US" altLang="ko-KR" sz="1050" dirty="0" smtClean="0">
              <a:latin typeface="HY강M" pitchFamily="18" charset="-127"/>
              <a:ea typeface="HY강M" pitchFamily="18" charset="-127"/>
            </a:endParaRPr>
          </a:p>
          <a:p>
            <a:pPr marL="228600" indent="-228600">
              <a:lnSpc>
                <a:spcPct val="150000"/>
              </a:lnSpc>
              <a:buAutoNum type="arabicParenR"/>
            </a:pP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참가신청서 </a:t>
            </a: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: </a:t>
            </a: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소정양식</a:t>
            </a: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(FAX 02-780-2391, </a:t>
            </a: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신청</a:t>
            </a: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)</a:t>
            </a:r>
          </a:p>
          <a:p>
            <a:pPr marL="228600" indent="-228600">
              <a:lnSpc>
                <a:spcPct val="150000"/>
              </a:lnSpc>
              <a:buAutoNum type="arabicParenR"/>
            </a:pP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참가비납부 </a:t>
            </a: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: 6</a:t>
            </a: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월 </a:t>
            </a: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14</a:t>
            </a: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일</a:t>
            </a: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(</a:t>
            </a: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목</a:t>
            </a: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)</a:t>
            </a: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까지 온라인 송금</a:t>
            </a:r>
            <a:endParaRPr lang="en-US" altLang="ko-KR" sz="1050" dirty="0" smtClean="0">
              <a:latin typeface="HY강M" pitchFamily="18" charset="-127"/>
              <a:ea typeface="HY강M" pitchFamily="18" charset="-127"/>
            </a:endParaRPr>
          </a:p>
          <a:p>
            <a:pPr>
              <a:lnSpc>
                <a:spcPct val="150000"/>
              </a:lnSpc>
            </a:pPr>
            <a:endParaRPr lang="en-US" altLang="ko-KR" sz="1050" dirty="0" smtClean="0">
              <a:latin typeface="HY강M" pitchFamily="18" charset="-127"/>
              <a:ea typeface="HY강M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6. </a:t>
            </a: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참가비 및 납부방법</a:t>
            </a:r>
            <a:endParaRPr lang="en-US" altLang="ko-KR" sz="1050" dirty="0" smtClean="0">
              <a:latin typeface="HY강M" pitchFamily="18" charset="-127"/>
              <a:ea typeface="HY강M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1) </a:t>
            </a: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참 가 비 </a:t>
            </a: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: </a:t>
            </a: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협회 회원 </a:t>
            </a: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- 35</a:t>
            </a: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만원 </a:t>
            </a:r>
          </a:p>
          <a:p>
            <a:pPr>
              <a:lnSpc>
                <a:spcPct val="150000"/>
              </a:lnSpc>
            </a:pP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                 비회원 </a:t>
            </a: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- 50</a:t>
            </a: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만원</a:t>
            </a: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(</a:t>
            </a: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부가세 없음</a:t>
            </a: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2) </a:t>
            </a: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납부방법 </a:t>
            </a: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: </a:t>
            </a: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온라인 송금</a:t>
            </a:r>
            <a:endParaRPr lang="en-US" altLang="ko-KR" sz="1050" dirty="0" smtClean="0">
              <a:latin typeface="HY강M" pitchFamily="18" charset="-127"/>
              <a:ea typeface="HY강M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(</a:t>
            </a: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외환은행 </a:t>
            </a: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068-13-09009-9 </a:t>
            </a: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예금주</a:t>
            </a: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/</a:t>
            </a: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한국광고주협회</a:t>
            </a: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)</a:t>
            </a:r>
            <a:endParaRPr lang="ko-KR" altLang="en-US" sz="1050" dirty="0" smtClean="0">
              <a:latin typeface="HY강M" pitchFamily="18" charset="-127"/>
              <a:ea typeface="HY강M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* 온라인 납부시 회사명과 참가자 성명 기입</a:t>
            </a:r>
          </a:p>
          <a:p>
            <a:pPr>
              <a:lnSpc>
                <a:spcPct val="150000"/>
              </a:lnSpc>
            </a:pP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* 송금 후 메일</a:t>
            </a: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(yoojh1999@naver.com) </a:t>
            </a: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또는 전화                                </a:t>
            </a: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(3668-9431)</a:t>
            </a: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로 통보 요망 </a:t>
            </a:r>
          </a:p>
          <a:p>
            <a:pPr>
              <a:lnSpc>
                <a:spcPct val="150000"/>
              </a:lnSpc>
            </a:pP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* 영수증</a:t>
            </a: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(</a:t>
            </a: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계산서</a:t>
            </a: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)</a:t>
            </a: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은 세미나 당일 발부 </a:t>
            </a:r>
            <a:endParaRPr lang="en-US" altLang="ko-KR" sz="1050" dirty="0" smtClean="0">
              <a:latin typeface="HY강M" pitchFamily="18" charset="-127"/>
              <a:ea typeface="HY강M" pitchFamily="18" charset="-127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altLang="ko-KR" sz="1050" dirty="0" smtClean="0">
              <a:latin typeface="HY강M" pitchFamily="18" charset="-127"/>
              <a:ea typeface="HY강M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7. </a:t>
            </a: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기타 </a:t>
            </a:r>
            <a:endParaRPr lang="en-US" altLang="ko-KR" sz="1050" dirty="0" smtClean="0">
              <a:latin typeface="HY강M" pitchFamily="18" charset="-127"/>
              <a:ea typeface="HY강M" pitchFamily="18" charset="-127"/>
            </a:endParaRPr>
          </a:p>
          <a:p>
            <a:pPr marL="228600" indent="-228600">
              <a:lnSpc>
                <a:spcPct val="150000"/>
              </a:lnSpc>
              <a:buAutoNum type="arabicParenR"/>
            </a:pP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출발 및 준비사항 안내 </a:t>
            </a: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: </a:t>
            </a: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추후 통보</a:t>
            </a:r>
            <a:endParaRPr lang="en-US" altLang="ko-KR" sz="1050" dirty="0" smtClean="0">
              <a:latin typeface="HY강M" pitchFamily="18" charset="-127"/>
              <a:ea typeface="HY강M" pitchFamily="18" charset="-127"/>
            </a:endParaRPr>
          </a:p>
          <a:p>
            <a:pPr marL="228600" indent="-228600">
              <a:lnSpc>
                <a:spcPct val="150000"/>
              </a:lnSpc>
              <a:buAutoNum type="arabicParenR" startAt="2"/>
            </a:pP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문의 </a:t>
            </a: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: </a:t>
            </a: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임영화 팀장 </a:t>
            </a: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TEL.</a:t>
            </a: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 </a:t>
            </a: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02-3668-9401</a:t>
            </a:r>
          </a:p>
          <a:p>
            <a:pPr marL="228600" indent="-228600">
              <a:lnSpc>
                <a:spcPct val="150000"/>
              </a:lnSpc>
            </a:pP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              </a:t>
            </a: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유재형 사원 </a:t>
            </a: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TEL. 02-3668-9431</a:t>
            </a:r>
          </a:p>
          <a:p>
            <a:pPr marL="228600" indent="-228600">
              <a:lnSpc>
                <a:spcPct val="150000"/>
              </a:lnSpc>
            </a:pP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                               FAX. 02-780-2391</a:t>
            </a:r>
          </a:p>
          <a:p>
            <a:pPr marL="228600" indent="-228600">
              <a:lnSpc>
                <a:spcPct val="150000"/>
              </a:lnSpc>
              <a:buAutoNum type="arabicParenR" startAt="2"/>
            </a:pPr>
            <a:endParaRPr lang="en-US" altLang="ko-KR" sz="1050" dirty="0" smtClean="0">
              <a:latin typeface="HY강M" pitchFamily="18" charset="-127"/>
              <a:ea typeface="HY강M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9599" y="2009526"/>
            <a:ext cx="6057899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ko-KR" altLang="en-US" sz="1100" dirty="0" smtClean="0">
                <a:latin typeface="HY강M" pitchFamily="18" charset="-127"/>
                <a:ea typeface="HY강M" pitchFamily="18" charset="-127"/>
              </a:rPr>
              <a:t>한국광고주협회는 뉴미디어 광고 시장의 성장성이 부각되는 이때에  광고주 여러분을 초청</a:t>
            </a:r>
            <a:r>
              <a:rPr lang="en-US" altLang="ko-KR" sz="1100" dirty="0" smtClean="0">
                <a:latin typeface="HY강M" pitchFamily="18" charset="-127"/>
                <a:ea typeface="HY강M" pitchFamily="18" charset="-127"/>
              </a:rPr>
              <a:t>, </a:t>
            </a:r>
          </a:p>
          <a:p>
            <a:pPr algn="just">
              <a:lnSpc>
                <a:spcPct val="150000"/>
              </a:lnSpc>
            </a:pPr>
            <a:r>
              <a:rPr lang="en-US" altLang="ko-KR" sz="1100" dirty="0" smtClean="0">
                <a:latin typeface="HY강M" pitchFamily="18" charset="-127"/>
                <a:ea typeface="HY강M" pitchFamily="18" charset="-127"/>
              </a:rPr>
              <a:t>『2012 </a:t>
            </a:r>
            <a:r>
              <a:rPr lang="ko-KR" altLang="en-US" sz="1100" dirty="0" smtClean="0">
                <a:latin typeface="HY강M" pitchFamily="18" charset="-127"/>
                <a:ea typeface="HY강M" pitchFamily="18" charset="-127"/>
              </a:rPr>
              <a:t>뉴미디어 전략워크숍</a:t>
            </a:r>
            <a:r>
              <a:rPr lang="en-US" altLang="ko-KR" sz="1100" dirty="0" smtClean="0">
                <a:latin typeface="HY강M" pitchFamily="18" charset="-127"/>
                <a:ea typeface="HY강M" pitchFamily="18" charset="-127"/>
              </a:rPr>
              <a:t>』</a:t>
            </a:r>
            <a:r>
              <a:rPr lang="ko-KR" altLang="en-US" sz="1100" dirty="0" smtClean="0">
                <a:latin typeface="HY강M" pitchFamily="18" charset="-127"/>
                <a:ea typeface="HY강M" pitchFamily="18" charset="-127"/>
              </a:rPr>
              <a:t>을 실시하고자 합니다</a:t>
            </a:r>
            <a:r>
              <a:rPr lang="en-US" altLang="ko-KR" sz="1100" dirty="0" smtClean="0">
                <a:latin typeface="HY강M" pitchFamily="18" charset="-127"/>
                <a:ea typeface="HY강M" pitchFamily="18" charset="-127"/>
              </a:rPr>
              <a:t>. </a:t>
            </a:r>
            <a:r>
              <a:rPr lang="ko-KR" altLang="en-US" sz="1100" dirty="0" smtClean="0">
                <a:latin typeface="HY강M" pitchFamily="18" charset="-127"/>
                <a:ea typeface="HY강M" pitchFamily="18" charset="-127"/>
              </a:rPr>
              <a:t>금번 워크숍에서는 현재 기업에서 </a:t>
            </a:r>
            <a:r>
              <a:rPr lang="ko-KR" altLang="en-US" sz="1100" dirty="0" err="1" smtClean="0">
                <a:latin typeface="HY강M" pitchFamily="18" charset="-127"/>
                <a:ea typeface="HY강M" pitchFamily="18" charset="-127"/>
              </a:rPr>
              <a:t>뉴미</a:t>
            </a:r>
            <a:endParaRPr lang="en-US" altLang="ko-KR" sz="1100" dirty="0" smtClean="0">
              <a:latin typeface="HY강M" pitchFamily="18" charset="-127"/>
              <a:ea typeface="HY강M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ko-KR" altLang="en-US" sz="1100" dirty="0" smtClean="0">
                <a:latin typeface="HY강M" pitchFamily="18" charset="-127"/>
                <a:ea typeface="HY강M" pitchFamily="18" charset="-127"/>
              </a:rPr>
              <a:t>디어를 담당하고 계신 실무자와 관련 전문가들을 초빙</a:t>
            </a:r>
            <a:r>
              <a:rPr lang="en-US" altLang="ko-KR" sz="1100" dirty="0" smtClean="0">
                <a:latin typeface="HY강M" pitchFamily="18" charset="-127"/>
                <a:ea typeface="HY강M" pitchFamily="18" charset="-127"/>
              </a:rPr>
              <a:t>, </a:t>
            </a:r>
            <a:r>
              <a:rPr lang="ko-KR" altLang="en-US" sz="1100" dirty="0" smtClean="0">
                <a:latin typeface="HY강M" pitchFamily="18" charset="-127"/>
                <a:ea typeface="HY강M" pitchFamily="18" charset="-127"/>
              </a:rPr>
              <a:t>뉴미디어 광고 시장 트렌드</a:t>
            </a:r>
            <a:r>
              <a:rPr lang="en-US" altLang="ko-KR" sz="1100" dirty="0" smtClean="0">
                <a:latin typeface="HY강M" pitchFamily="18" charset="-127"/>
                <a:ea typeface="HY강M" pitchFamily="18" charset="-127"/>
              </a:rPr>
              <a:t>, </a:t>
            </a:r>
            <a:r>
              <a:rPr lang="ko-KR" altLang="en-US" sz="1100" dirty="0" smtClean="0">
                <a:latin typeface="HY강M" pitchFamily="18" charset="-127"/>
                <a:ea typeface="HY강M" pitchFamily="18" charset="-127"/>
              </a:rPr>
              <a:t>성공 사례</a:t>
            </a:r>
            <a:endParaRPr lang="en-US" altLang="ko-KR" sz="1100" dirty="0" smtClean="0">
              <a:latin typeface="HY강M" pitchFamily="18" charset="-127"/>
              <a:ea typeface="HY강M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100" dirty="0" smtClean="0">
                <a:latin typeface="HY강M" pitchFamily="18" charset="-127"/>
                <a:ea typeface="HY강M" pitchFamily="18" charset="-127"/>
              </a:rPr>
              <a:t>등의 생생한 현장정보를 전해들을 수 있는 기회가 마련됩니다</a:t>
            </a:r>
            <a:r>
              <a:rPr lang="en-US" altLang="ko-KR" sz="1100" dirty="0" smtClean="0">
                <a:latin typeface="HY강M" pitchFamily="18" charset="-127"/>
                <a:ea typeface="HY강M" pitchFamily="18" charset="-127"/>
              </a:rPr>
              <a:t>. </a:t>
            </a:r>
            <a:r>
              <a:rPr lang="ko-KR" altLang="en-US" sz="1100" dirty="0" smtClean="0">
                <a:latin typeface="HY강M" pitchFamily="18" charset="-127"/>
                <a:ea typeface="HY강M" pitchFamily="18" charset="-127"/>
              </a:rPr>
              <a:t>아울러 다양한 업종의 참가자들이 모여 정보를 공유할 수 있는 인적 교류의 장이 될 것입니다</a:t>
            </a:r>
            <a:r>
              <a:rPr lang="en-US" altLang="ko-KR" sz="1100" dirty="0" smtClean="0"/>
              <a:t>.</a:t>
            </a:r>
            <a:endParaRPr lang="ko-KR" altLang="en-US" sz="1100" dirty="0"/>
          </a:p>
        </p:txBody>
      </p:sp>
      <p:sp>
        <p:nvSpPr>
          <p:cNvPr id="5" name="직사각형 4"/>
          <p:cNvSpPr/>
          <p:nvPr/>
        </p:nvSpPr>
        <p:spPr>
          <a:xfrm>
            <a:off x="152293" y="3559524"/>
            <a:ext cx="3753947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500" dirty="0" smtClean="0">
                <a:latin typeface="HY강B" pitchFamily="18" charset="-127"/>
                <a:ea typeface="HY강B" pitchFamily="18" charset="-127"/>
              </a:rPr>
              <a:t>Ⅰ. </a:t>
            </a:r>
            <a:r>
              <a:rPr lang="ko-KR" altLang="en-US" sz="1500" dirty="0" smtClean="0">
                <a:latin typeface="HY강B" pitchFamily="18" charset="-127"/>
                <a:ea typeface="HY강B" pitchFamily="18" charset="-127"/>
              </a:rPr>
              <a:t>행사  참가안내 </a:t>
            </a:r>
            <a:endParaRPr lang="ko-KR" altLang="en-US" sz="1500" dirty="0"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33351" y="4053838"/>
            <a:ext cx="3190874" cy="57378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endParaRPr lang="en-US" altLang="ko-KR" sz="1050" dirty="0" smtClean="0">
              <a:latin typeface="HY강M" pitchFamily="18" charset="-127"/>
              <a:ea typeface="HY강M" pitchFamily="18" charset="-127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1050" b="1" dirty="0" smtClean="0">
                <a:latin typeface="HY강M" pitchFamily="18" charset="-127"/>
                <a:ea typeface="HY강M" pitchFamily="18" charset="-127"/>
              </a:rPr>
              <a:t>일 시 </a:t>
            </a:r>
            <a:r>
              <a:rPr lang="en-US" altLang="ko-KR" sz="1050" b="1" dirty="0" smtClean="0">
                <a:latin typeface="HY강M" pitchFamily="18" charset="-127"/>
                <a:ea typeface="HY강M" pitchFamily="18" charset="-127"/>
              </a:rPr>
              <a:t>: 2012.</a:t>
            </a:r>
            <a:r>
              <a:rPr lang="ko-KR" altLang="en-US" sz="1050" b="1" dirty="0" smtClean="0">
                <a:latin typeface="HY강M" pitchFamily="18" charset="-127"/>
                <a:ea typeface="HY강M" pitchFamily="18" charset="-127"/>
              </a:rPr>
              <a:t> </a:t>
            </a:r>
            <a:r>
              <a:rPr lang="en-US" altLang="ko-KR" sz="1050" b="1" dirty="0" smtClean="0">
                <a:latin typeface="HY강M" pitchFamily="18" charset="-127"/>
                <a:ea typeface="HY강M" pitchFamily="18" charset="-127"/>
              </a:rPr>
              <a:t>6.</a:t>
            </a:r>
            <a:r>
              <a:rPr lang="ko-KR" altLang="en-US" sz="1050" b="1" dirty="0" smtClean="0">
                <a:latin typeface="HY강M" pitchFamily="18" charset="-127"/>
                <a:ea typeface="HY강M" pitchFamily="18" charset="-127"/>
              </a:rPr>
              <a:t> </a:t>
            </a:r>
            <a:r>
              <a:rPr lang="en-US" altLang="ko-KR" sz="1050" b="1" dirty="0" smtClean="0">
                <a:latin typeface="HY강M" pitchFamily="18" charset="-127"/>
                <a:ea typeface="HY강M" pitchFamily="18" charset="-127"/>
              </a:rPr>
              <a:t>21(</a:t>
            </a:r>
            <a:r>
              <a:rPr lang="ko-KR" altLang="en-US" sz="1050" b="1" dirty="0" smtClean="0">
                <a:latin typeface="HY강M" pitchFamily="18" charset="-127"/>
                <a:ea typeface="HY강M" pitchFamily="18" charset="-127"/>
              </a:rPr>
              <a:t>목</a:t>
            </a:r>
            <a:r>
              <a:rPr lang="en-US" altLang="ko-KR" sz="1050" b="1" dirty="0" smtClean="0">
                <a:latin typeface="HY강M" pitchFamily="18" charset="-127"/>
                <a:ea typeface="HY강M" pitchFamily="18" charset="-127"/>
              </a:rPr>
              <a:t>) </a:t>
            </a:r>
            <a:r>
              <a:rPr lang="en-US" altLang="ko-KR" sz="1050" b="1" dirty="0" smtClean="0">
                <a:latin typeface="맑은 고딕"/>
                <a:ea typeface="맑은 고딕"/>
              </a:rPr>
              <a:t>-</a:t>
            </a:r>
            <a:r>
              <a:rPr lang="ko-KR" altLang="en-US" sz="1050" b="1" dirty="0" smtClean="0">
                <a:latin typeface="HY강M" pitchFamily="18" charset="-127"/>
                <a:ea typeface="HY강M" pitchFamily="18" charset="-127"/>
              </a:rPr>
              <a:t> </a:t>
            </a:r>
            <a:r>
              <a:rPr lang="en-US" altLang="ko-KR" sz="1050" b="1" dirty="0" smtClean="0">
                <a:latin typeface="HY강M" pitchFamily="18" charset="-127"/>
                <a:ea typeface="HY강M" pitchFamily="18" charset="-127"/>
              </a:rPr>
              <a:t>6.</a:t>
            </a:r>
            <a:r>
              <a:rPr lang="ko-KR" altLang="en-US" sz="1050" b="1" dirty="0" smtClean="0">
                <a:latin typeface="HY강M" pitchFamily="18" charset="-127"/>
                <a:ea typeface="HY강M" pitchFamily="18" charset="-127"/>
              </a:rPr>
              <a:t> </a:t>
            </a:r>
            <a:r>
              <a:rPr lang="en-US" altLang="ko-KR" sz="1050" b="1" dirty="0" smtClean="0">
                <a:latin typeface="HY강M" pitchFamily="18" charset="-127"/>
                <a:ea typeface="HY강M" pitchFamily="18" charset="-127"/>
              </a:rPr>
              <a:t>22(</a:t>
            </a:r>
            <a:r>
              <a:rPr lang="ko-KR" altLang="en-US" sz="1050" b="1" dirty="0" smtClean="0">
                <a:latin typeface="HY강M" pitchFamily="18" charset="-127"/>
                <a:ea typeface="HY강M" pitchFamily="18" charset="-127"/>
              </a:rPr>
              <a:t>금</a:t>
            </a:r>
            <a:r>
              <a:rPr lang="en-US" altLang="ko-KR" sz="1050" b="1" dirty="0" smtClean="0">
                <a:latin typeface="HY강M" pitchFamily="18" charset="-127"/>
                <a:ea typeface="HY강M" pitchFamily="18" charset="-127"/>
              </a:rPr>
              <a:t>) 09:00 (1</a:t>
            </a:r>
            <a:r>
              <a:rPr lang="ko-KR" altLang="en-US" sz="1050" b="1" dirty="0" smtClean="0">
                <a:latin typeface="HY강M" pitchFamily="18" charset="-127"/>
                <a:ea typeface="HY강M" pitchFamily="18" charset="-127"/>
              </a:rPr>
              <a:t>박</a:t>
            </a:r>
            <a:r>
              <a:rPr lang="en-US" altLang="ko-KR" sz="1050" b="1" dirty="0" smtClean="0">
                <a:latin typeface="HY강M" pitchFamily="18" charset="-127"/>
                <a:ea typeface="HY강M" pitchFamily="18" charset="-127"/>
              </a:rPr>
              <a:t>2</a:t>
            </a:r>
            <a:r>
              <a:rPr lang="ko-KR" altLang="en-US" sz="1050" b="1" dirty="0" smtClean="0">
                <a:latin typeface="HY강M" pitchFamily="18" charset="-127"/>
                <a:ea typeface="HY강M" pitchFamily="18" charset="-127"/>
              </a:rPr>
              <a:t>일</a:t>
            </a:r>
            <a:r>
              <a:rPr lang="en-US" altLang="ko-KR" sz="1050" b="1" dirty="0" smtClean="0">
                <a:latin typeface="HY강M" pitchFamily="18" charset="-127"/>
                <a:ea typeface="HY강M" pitchFamily="18" charset="-127"/>
              </a:rPr>
              <a:t>)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장 소 </a:t>
            </a: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: </a:t>
            </a:r>
            <a:r>
              <a:rPr lang="ko-KR" altLang="en-US" sz="1050" dirty="0" err="1" smtClean="0">
                <a:latin typeface="HY강M" pitchFamily="18" charset="-127"/>
                <a:ea typeface="HY강M" pitchFamily="18" charset="-127"/>
              </a:rPr>
              <a:t>코바코</a:t>
            </a: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 연수원</a:t>
            </a:r>
            <a:endParaRPr lang="en-US" altLang="ko-KR" sz="1050" dirty="0" smtClean="0">
              <a:latin typeface="HY강M" pitchFamily="18" charset="-127"/>
              <a:ea typeface="HY강M" pitchFamily="18" charset="-127"/>
            </a:endParaRPr>
          </a:p>
          <a:p>
            <a:pPr marL="228600" indent="-228600">
              <a:lnSpc>
                <a:spcPct val="150000"/>
              </a:lnSpc>
            </a:pP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 </a:t>
            </a: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    </a:t>
            </a: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주 소 </a:t>
            </a: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: </a:t>
            </a: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경기도 양평군 강상면 </a:t>
            </a:r>
            <a:r>
              <a:rPr lang="ko-KR" altLang="en-US" sz="1050" dirty="0" err="1" smtClean="0">
                <a:latin typeface="HY강M" pitchFamily="18" charset="-127"/>
                <a:ea typeface="HY강M" pitchFamily="18" charset="-127"/>
              </a:rPr>
              <a:t>화양리</a:t>
            </a: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 </a:t>
            </a: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45</a:t>
            </a:r>
          </a:p>
          <a:p>
            <a:pPr marL="228600" indent="-228600">
              <a:lnSpc>
                <a:spcPct val="150000"/>
              </a:lnSpc>
            </a:pP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     전 화</a:t>
            </a: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 : 031-772-2311~3</a:t>
            </a:r>
          </a:p>
          <a:p>
            <a:endParaRPr lang="en-US" altLang="ko-KR" sz="1050" dirty="0" smtClean="0">
              <a:latin typeface="HY강M" pitchFamily="18" charset="-127"/>
              <a:ea typeface="HY강M" pitchFamily="18" charset="-127"/>
            </a:endParaRPr>
          </a:p>
          <a:p>
            <a:endParaRPr lang="en-US" altLang="ko-KR" sz="1050" dirty="0" smtClean="0">
              <a:latin typeface="HY강M" pitchFamily="18" charset="-127"/>
              <a:ea typeface="HY강M" pitchFamily="18" charset="-127"/>
            </a:endParaRPr>
          </a:p>
          <a:p>
            <a:endParaRPr lang="en-US" altLang="ko-KR" sz="1050" dirty="0" smtClean="0">
              <a:latin typeface="HY강M" pitchFamily="18" charset="-127"/>
              <a:ea typeface="HY강M" pitchFamily="18" charset="-127"/>
            </a:endParaRPr>
          </a:p>
          <a:p>
            <a:endParaRPr lang="en-US" altLang="ko-KR" sz="1050" dirty="0" smtClean="0">
              <a:latin typeface="HY강M" pitchFamily="18" charset="-127"/>
              <a:ea typeface="HY강M" pitchFamily="18" charset="-127"/>
            </a:endParaRPr>
          </a:p>
          <a:p>
            <a:endParaRPr lang="en-US" altLang="ko-KR" sz="1050" dirty="0" smtClean="0">
              <a:latin typeface="HY강M" pitchFamily="18" charset="-127"/>
              <a:ea typeface="HY강M" pitchFamily="18" charset="-127"/>
            </a:endParaRPr>
          </a:p>
          <a:p>
            <a:endParaRPr lang="en-US" altLang="ko-KR" sz="1050" dirty="0" smtClean="0">
              <a:latin typeface="HY강M" pitchFamily="18" charset="-127"/>
              <a:ea typeface="HY강M" pitchFamily="18" charset="-127"/>
            </a:endParaRPr>
          </a:p>
          <a:p>
            <a:endParaRPr lang="en-US" altLang="ko-KR" sz="1050" dirty="0" smtClean="0">
              <a:latin typeface="HY강M" pitchFamily="18" charset="-127"/>
              <a:ea typeface="HY강M" pitchFamily="18" charset="-127"/>
            </a:endParaRPr>
          </a:p>
          <a:p>
            <a:endParaRPr lang="en-US" altLang="ko-KR" sz="1050" dirty="0" smtClean="0">
              <a:latin typeface="HY강M" pitchFamily="18" charset="-127"/>
              <a:ea typeface="HY강M" pitchFamily="18" charset="-127"/>
            </a:endParaRPr>
          </a:p>
          <a:p>
            <a:endParaRPr lang="en-US" altLang="ko-KR" sz="1050" dirty="0" smtClean="0">
              <a:latin typeface="HY강M" pitchFamily="18" charset="-127"/>
              <a:ea typeface="HY강M" pitchFamily="18" charset="-127"/>
            </a:endParaRPr>
          </a:p>
          <a:p>
            <a:endParaRPr lang="en-US" altLang="ko-KR" sz="1050" dirty="0" smtClean="0">
              <a:latin typeface="HY강M" pitchFamily="18" charset="-127"/>
              <a:ea typeface="HY강M" pitchFamily="18" charset="-127"/>
            </a:endParaRPr>
          </a:p>
          <a:p>
            <a:endParaRPr lang="en-US" altLang="ko-KR" sz="1050" dirty="0" smtClean="0">
              <a:latin typeface="HY강M" pitchFamily="18" charset="-127"/>
              <a:ea typeface="HY강M" pitchFamily="18" charset="-127"/>
            </a:endParaRPr>
          </a:p>
          <a:p>
            <a:endParaRPr lang="en-US" altLang="ko-KR" sz="1050" dirty="0" smtClean="0">
              <a:latin typeface="HY강M" pitchFamily="18" charset="-127"/>
              <a:ea typeface="HY강M" pitchFamily="18" charset="-127"/>
            </a:endParaRPr>
          </a:p>
          <a:p>
            <a:endParaRPr lang="en-US" altLang="ko-KR" sz="1050" dirty="0" smtClean="0">
              <a:latin typeface="HY강M" pitchFamily="18" charset="-127"/>
              <a:ea typeface="HY강M" pitchFamily="18" charset="-127"/>
            </a:endParaRPr>
          </a:p>
          <a:p>
            <a:endParaRPr lang="en-US" altLang="ko-KR" sz="1050" dirty="0" smtClean="0">
              <a:latin typeface="HY강M" pitchFamily="18" charset="-127"/>
              <a:ea typeface="HY강M" pitchFamily="18" charset="-127"/>
            </a:endParaRPr>
          </a:p>
          <a:p>
            <a:endParaRPr lang="en-US" altLang="ko-KR" sz="1050" dirty="0" smtClean="0">
              <a:latin typeface="HY강M" pitchFamily="18" charset="-127"/>
              <a:ea typeface="HY강M" pitchFamily="18" charset="-127"/>
            </a:endParaRPr>
          </a:p>
          <a:p>
            <a:endParaRPr lang="en-US" altLang="ko-KR" sz="1050" dirty="0" smtClean="0">
              <a:latin typeface="HY강M" pitchFamily="18" charset="-127"/>
              <a:ea typeface="HY강M" pitchFamily="18" charset="-127"/>
            </a:endParaRPr>
          </a:p>
          <a:p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* </a:t>
            </a: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맵을 클릭하시면 크게 보실 수 있습니다</a:t>
            </a: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.</a:t>
            </a:r>
          </a:p>
          <a:p>
            <a:endParaRPr lang="en-US" altLang="ko-KR" sz="1050" dirty="0" smtClean="0">
              <a:latin typeface="HY강M" pitchFamily="18" charset="-127"/>
              <a:ea typeface="HY강M" pitchFamily="18" charset="-127"/>
            </a:endParaRPr>
          </a:p>
          <a:p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※ </a:t>
            </a:r>
            <a:r>
              <a:rPr lang="ko-KR" altLang="en-US" sz="1050" dirty="0" err="1" smtClean="0">
                <a:latin typeface="HY강M" pitchFamily="18" charset="-127"/>
                <a:ea typeface="HY강M" pitchFamily="18" charset="-127"/>
              </a:rPr>
              <a:t>맵을</a:t>
            </a: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 클릭하시면 크게 보실 수 있습니다</a:t>
            </a: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.</a:t>
            </a:r>
          </a:p>
          <a:p>
            <a:endParaRPr lang="en-US" altLang="ko-KR" sz="1050" dirty="0" smtClean="0">
              <a:latin typeface="HY강M" pitchFamily="18" charset="-127"/>
              <a:ea typeface="HY강M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3. </a:t>
            </a: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모집인원 및 자격</a:t>
            </a:r>
            <a:endParaRPr lang="en-US" altLang="ko-KR" sz="1050" dirty="0" smtClean="0">
              <a:latin typeface="HY강M" pitchFamily="18" charset="-127"/>
              <a:ea typeface="HY강M" pitchFamily="18" charset="-127"/>
            </a:endParaRPr>
          </a:p>
          <a:p>
            <a:pPr marL="228600" indent="-228600">
              <a:lnSpc>
                <a:spcPct val="150000"/>
              </a:lnSpc>
            </a:pP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1) </a:t>
            </a: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모집인원 </a:t>
            </a: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: 40</a:t>
            </a: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명 내외</a:t>
            </a: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(</a:t>
            </a: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선착순 마감</a:t>
            </a: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)</a:t>
            </a:r>
            <a:endParaRPr lang="ko-KR" altLang="en-US" sz="1050" dirty="0" smtClean="0">
              <a:latin typeface="HY강M" pitchFamily="18" charset="-127"/>
              <a:ea typeface="HY강M" pitchFamily="18" charset="-127"/>
            </a:endParaRPr>
          </a:p>
          <a:p>
            <a:pPr marL="809625" indent="-809625">
              <a:lnSpc>
                <a:spcPct val="150000"/>
              </a:lnSpc>
            </a:pP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2) </a:t>
            </a: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참가자격 </a:t>
            </a: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: </a:t>
            </a: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광고주</a:t>
            </a: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, </a:t>
            </a: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대행사</a:t>
            </a: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, </a:t>
            </a:r>
            <a:r>
              <a:rPr lang="ko-KR" altLang="en-US" sz="1050" dirty="0" err="1" smtClean="0">
                <a:latin typeface="HY강M" pitchFamily="18" charset="-127"/>
                <a:ea typeface="HY강M" pitchFamily="18" charset="-127"/>
              </a:rPr>
              <a:t>매체사</a:t>
            </a: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 등 광고업계                                     종사자</a:t>
            </a: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(</a:t>
            </a: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직급 상관없음</a:t>
            </a: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)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 협회 </a:t>
            </a:r>
            <a:r>
              <a:rPr lang="ko-KR" altLang="en-US" sz="1050" dirty="0" err="1" smtClean="0">
                <a:latin typeface="HY강M" pitchFamily="18" charset="-127"/>
                <a:ea typeface="HY강M" pitchFamily="18" charset="-127"/>
              </a:rPr>
              <a:t>회원사</a:t>
            </a: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 등록을 우선시함</a:t>
            </a:r>
            <a:endParaRPr lang="en-US" altLang="ko-KR" sz="1050" dirty="0" smtClean="0">
              <a:latin typeface="HY강M" pitchFamily="18" charset="-127"/>
              <a:ea typeface="HY강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3714750" y="3809013"/>
            <a:ext cx="314325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endParaRPr lang="en-US" altLang="ko-KR" sz="1050" dirty="0" smtClean="0">
              <a:latin typeface="맑은 고딕" pitchFamily="50" charset="-127"/>
              <a:ea typeface="맑은 고딕" pitchFamily="50" charset="-127"/>
            </a:endParaRPr>
          </a:p>
          <a:p>
            <a:pPr marL="228600" indent="-228600">
              <a:buAutoNum type="arabicParenR"/>
            </a:pPr>
            <a:endParaRPr lang="en-US" altLang="ko-KR" sz="1050" dirty="0" smtClean="0">
              <a:latin typeface="맑은 고딕" pitchFamily="50" charset="-127"/>
              <a:ea typeface="맑은 고딕" pitchFamily="50" charset="-127"/>
            </a:endParaRPr>
          </a:p>
          <a:p>
            <a:endParaRPr lang="en-US" altLang="ko-KR" sz="1050" dirty="0" smtClean="0">
              <a:latin typeface="맑은 고딕" pitchFamily="50" charset="-127"/>
              <a:ea typeface="맑은 고딕" pitchFamily="50" charset="-127"/>
            </a:endParaRPr>
          </a:p>
          <a:p>
            <a:endParaRPr lang="en-US" altLang="ko-KR" sz="1050" dirty="0" smtClean="0">
              <a:latin typeface="맑은 고딕" pitchFamily="50" charset="-127"/>
              <a:ea typeface="맑은 고딕" pitchFamily="50" charset="-127"/>
            </a:endParaRPr>
          </a:p>
          <a:p>
            <a:endParaRPr lang="en-US" altLang="ko-KR" sz="1050" dirty="0" smtClean="0">
              <a:latin typeface="맑은 고딕" pitchFamily="50" charset="-127"/>
              <a:ea typeface="맑은 고딕" pitchFamily="50" charset="-127"/>
            </a:endParaRPr>
          </a:p>
          <a:p>
            <a:endParaRPr lang="ko-KR" altLang="en-US" sz="1050" dirty="0" smtClean="0"/>
          </a:p>
        </p:txBody>
      </p:sp>
      <p:pic>
        <p:nvPicPr>
          <p:cNvPr id="11" name="그림 10" descr="코바코연수원맵.jpg">
            <a:hlinkClick r:id="rId3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7650" y="5353051"/>
            <a:ext cx="3019425" cy="25908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직사각형 12"/>
          <p:cNvSpPr/>
          <p:nvPr/>
        </p:nvSpPr>
        <p:spPr>
          <a:xfrm>
            <a:off x="2057021" y="628650"/>
            <a:ext cx="447750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800" b="1" cap="all" spc="0" dirty="0" smtClean="0">
                <a:ln w="0"/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HY수평선B" pitchFamily="18" charset="-127"/>
                <a:ea typeface="HY수평선B" pitchFamily="18" charset="-127"/>
              </a:rPr>
              <a:t>2012 </a:t>
            </a:r>
            <a:r>
              <a:rPr lang="ko-KR" altLang="en-US" sz="2800" b="1" cap="all" spc="0" dirty="0" smtClean="0">
                <a:ln w="0"/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HY수평선B" pitchFamily="18" charset="-127"/>
                <a:ea typeface="HY수평선B" pitchFamily="18" charset="-127"/>
              </a:rPr>
              <a:t>뉴미디어 전략워크숍</a:t>
            </a:r>
            <a:endParaRPr lang="ko-KR" altLang="en-US" sz="2800" b="1" cap="all" spc="0" dirty="0">
              <a:ln w="0"/>
              <a:solidFill>
                <a:schemeClr val="accent3">
                  <a:lumMod val="60000"/>
                  <a:lumOff val="4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HY수평선B" pitchFamily="18" charset="-127"/>
              <a:ea typeface="HY수평선B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85750" y="208564"/>
            <a:ext cx="604837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ko-KR" sz="1050" dirty="0" smtClean="0">
              <a:latin typeface="맑은 고딕" pitchFamily="50" charset="-127"/>
              <a:ea typeface="맑은 고딕" pitchFamily="50" charset="-127"/>
            </a:endParaRPr>
          </a:p>
          <a:p>
            <a:endParaRPr lang="ko-KR" altLang="en-US" sz="105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61818" y="340074"/>
            <a:ext cx="3753947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500" b="1" dirty="0" smtClean="0">
                <a:latin typeface="HY강B" pitchFamily="18" charset="-127"/>
                <a:ea typeface="HY강B" pitchFamily="18" charset="-127"/>
              </a:rPr>
              <a:t>Ⅱ. </a:t>
            </a:r>
            <a:r>
              <a:rPr lang="ko-KR" altLang="en-US" sz="1500" dirty="0" smtClean="0">
                <a:latin typeface="HY강B" pitchFamily="18" charset="-127"/>
                <a:ea typeface="HY강B" pitchFamily="18" charset="-127"/>
              </a:rPr>
              <a:t>프로그램</a:t>
            </a:r>
            <a:endParaRPr lang="ko-KR" altLang="en-US" sz="1500" dirty="0">
              <a:latin typeface="HY강B" pitchFamily="18" charset="-127"/>
              <a:ea typeface="HY강B" pitchFamily="18" charset="-127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619125" y="895353"/>
          <a:ext cx="5372100" cy="8296359"/>
        </p:xfrm>
        <a:graphic>
          <a:graphicData uri="http://schemas.openxmlformats.org/drawingml/2006/table">
            <a:tbl>
              <a:tblPr/>
              <a:tblGrid>
                <a:gridCol w="1188432"/>
                <a:gridCol w="4183668"/>
              </a:tblGrid>
              <a:tr h="25409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▣ </a:t>
                      </a:r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6</a:t>
                      </a:r>
                      <a:r>
                        <a:rPr lang="ko-KR" altLang="en-US" sz="1200" b="1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월</a:t>
                      </a:r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21</a:t>
                      </a:r>
                      <a:r>
                        <a:rPr lang="ko-KR" altLang="en-US" sz="1200" b="1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일</a:t>
                      </a:r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(</a:t>
                      </a:r>
                      <a:r>
                        <a:rPr lang="ko-KR" altLang="en-US" sz="1200" b="1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목</a:t>
                      </a:r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)</a:t>
                      </a:r>
                    </a:p>
                  </a:txBody>
                  <a:tcPr marL="2746" marR="2746" marT="27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199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09:00 -10:30</a:t>
                      </a:r>
                    </a:p>
                  </a:txBody>
                  <a:tcPr marL="2746" marR="2746" marT="2746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 출발</a:t>
                      </a: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(</a:t>
                      </a:r>
                      <a:r>
                        <a:rPr lang="ko-KR" altLang="en-US" sz="1050" b="0" i="0" u="none" strike="noStrike" dirty="0" err="1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집결지</a:t>
                      </a:r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 미정</a:t>
                      </a: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) - </a:t>
                      </a:r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도착</a:t>
                      </a:r>
                    </a:p>
                  </a:txBody>
                  <a:tcPr marL="41189" marR="2746" marT="2746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83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10:30 - 11:00</a:t>
                      </a:r>
                    </a:p>
                  </a:txBody>
                  <a:tcPr marL="2746" marR="2746" marT="2746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 Opening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&amp;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Networking</a:t>
                      </a:r>
                      <a:endParaRPr lang="ko-KR" altLang="en-US" sz="1050" b="0" i="0" u="none" strike="noStrike" dirty="0">
                        <a:solidFill>
                          <a:srgbClr val="000000"/>
                        </a:solidFill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41189" marR="2746" marT="2746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90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11:00 - 12:00</a:t>
                      </a:r>
                    </a:p>
                  </a:txBody>
                  <a:tcPr marL="2746" marR="2746" marT="2746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ko-KR" altLang="en-US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 제</a:t>
                      </a: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1</a:t>
                      </a:r>
                      <a:r>
                        <a:rPr lang="ko-KR" altLang="en-US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강 </a:t>
                      </a:r>
                      <a:r>
                        <a:rPr lang="en-US" altLang="ko-KR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“</a:t>
                      </a:r>
                      <a:r>
                        <a:rPr lang="ko-KR" altLang="en-US" sz="1050" b="0" i="0" u="none" strike="noStrike" dirty="0" err="1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뉴</a:t>
                      </a: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-</a:t>
                      </a:r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미디어 환경 </a:t>
                      </a: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: </a:t>
                      </a:r>
                      <a:r>
                        <a:rPr lang="ko-KR" altLang="en-US" sz="1050" b="0" i="0" u="none" strike="noStrike" dirty="0" err="1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트렌드</a:t>
                      </a: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, </a:t>
                      </a:r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의미</a:t>
                      </a: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, </a:t>
                      </a:r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그리고 혁신”</a:t>
                      </a:r>
                      <a:b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</a:br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 </a:t>
                      </a:r>
                      <a:r>
                        <a:rPr lang="en-US" altLang="ko-KR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- </a:t>
                      </a:r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오창호 교수</a:t>
                      </a: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(</a:t>
                      </a:r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한신대학교 경영학과</a:t>
                      </a: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) </a:t>
                      </a:r>
                    </a:p>
                  </a:txBody>
                  <a:tcPr marL="41189" marR="2746" marT="2746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9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12:00 - 13:00</a:t>
                      </a:r>
                    </a:p>
                  </a:txBody>
                  <a:tcPr marL="2746" marR="2746" marT="2746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 Lunch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41189" marR="2746" marT="2746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90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13:00 - 14:00</a:t>
                      </a:r>
                    </a:p>
                  </a:txBody>
                  <a:tcPr marL="2746" marR="2746" marT="2746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ko-KR" altLang="en-US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 제</a:t>
                      </a: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2</a:t>
                      </a:r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강 </a:t>
                      </a: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New media</a:t>
                      </a:r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시대</a:t>
                      </a: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, Advanced</a:t>
                      </a:r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광고 </a:t>
                      </a:r>
                      <a:b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</a:br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 </a:t>
                      </a:r>
                      <a:r>
                        <a:rPr lang="ko-KR" altLang="en-US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 </a:t>
                      </a:r>
                      <a:r>
                        <a:rPr lang="en-US" altLang="ko-KR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- </a:t>
                      </a:r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최순철 팀장</a:t>
                      </a: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(㈜</a:t>
                      </a:r>
                      <a:r>
                        <a:rPr lang="ko-KR" altLang="en-US" sz="1050" b="0" i="0" u="none" strike="noStrike" dirty="0" err="1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케이티</a:t>
                      </a:r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 </a:t>
                      </a:r>
                      <a:r>
                        <a:rPr lang="ko-KR" altLang="en-US" sz="1050" b="0" i="0" u="none" strike="noStrike" dirty="0" err="1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올레</a:t>
                      </a: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TV</a:t>
                      </a:r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본부 </a:t>
                      </a:r>
                      <a:r>
                        <a:rPr lang="ko-KR" altLang="en-US" sz="1050" b="0" i="0" u="none" strike="noStrike" dirty="0" err="1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광고사업팀</a:t>
                      </a: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) </a:t>
                      </a:r>
                    </a:p>
                  </a:txBody>
                  <a:tcPr marL="41189" marR="2746" marT="2746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9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14:00 - 14:10</a:t>
                      </a:r>
                    </a:p>
                  </a:txBody>
                  <a:tcPr marL="2746" marR="2746" marT="2746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 Break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41189" marR="2746" marT="2746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90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14:10 - 15:10</a:t>
                      </a:r>
                    </a:p>
                  </a:txBody>
                  <a:tcPr marL="2746" marR="2746" marT="2746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 제</a:t>
                      </a: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3</a:t>
                      </a:r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강 온라인 여론 채널과 기존 미디어 활용을 통한 효율 증대방안</a:t>
                      </a:r>
                      <a:b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</a:br>
                      <a:r>
                        <a:rPr lang="ko-KR" altLang="en-US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 </a:t>
                      </a:r>
                      <a:r>
                        <a:rPr lang="en-US" altLang="ko-KR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-  </a:t>
                      </a:r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강일선 차장</a:t>
                      </a: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(LG</a:t>
                      </a:r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전자  </a:t>
                      </a:r>
                      <a:r>
                        <a:rPr lang="ko-KR" altLang="en-US" sz="1050" b="0" i="0" u="none" strike="noStrike" dirty="0" err="1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브랜드커뮤니케이션팀</a:t>
                      </a: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)</a:t>
                      </a:r>
                    </a:p>
                  </a:txBody>
                  <a:tcPr marL="41189" marR="2746" marT="2746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9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15:10 - 15:20</a:t>
                      </a:r>
                    </a:p>
                  </a:txBody>
                  <a:tcPr marL="2746" marR="2746" marT="2746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 Break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41189" marR="2746" marT="2746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90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15:20- 16:20</a:t>
                      </a:r>
                    </a:p>
                  </a:txBody>
                  <a:tcPr marL="2746" marR="2746" marT="2746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 제</a:t>
                      </a: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4</a:t>
                      </a:r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강 뉴미디어를 통한 소비자 마케팅 커뮤니케이션</a:t>
                      </a:r>
                      <a:b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</a:br>
                      <a:r>
                        <a:rPr lang="ko-KR" altLang="en-US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 </a:t>
                      </a:r>
                      <a:r>
                        <a:rPr lang="en-US" altLang="ko-KR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- </a:t>
                      </a:r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강은경 부장</a:t>
                      </a: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(</a:t>
                      </a:r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한국코카콜라 </a:t>
                      </a: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Marketing)</a:t>
                      </a:r>
                    </a:p>
                  </a:txBody>
                  <a:tcPr marL="41189" marR="2746" marT="2746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9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16:20 - 16:30</a:t>
                      </a:r>
                    </a:p>
                  </a:txBody>
                  <a:tcPr marL="2746" marR="2746" marT="2746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 Break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41189" marR="2746" marT="2746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90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16:30 - 17:30</a:t>
                      </a:r>
                    </a:p>
                  </a:txBody>
                  <a:tcPr marL="2746" marR="2746" marT="2746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 제</a:t>
                      </a: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5</a:t>
                      </a:r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강 기업의 </a:t>
                      </a:r>
                      <a:r>
                        <a:rPr lang="ko-KR" altLang="en-US" sz="1050" b="0" i="0" u="none" strike="noStrike" dirty="0" err="1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소셜미디어</a:t>
                      </a:r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 </a:t>
                      </a:r>
                      <a:r>
                        <a:rPr lang="ko-KR" altLang="en-US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커뮤니케이션</a:t>
                      </a:r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/>
                      </a:r>
                      <a:b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</a:br>
                      <a:r>
                        <a:rPr lang="ko-KR" altLang="en-US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 </a:t>
                      </a:r>
                      <a:r>
                        <a:rPr lang="en-US" altLang="ko-KR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- </a:t>
                      </a:r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배성호 부장</a:t>
                      </a: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( SK</a:t>
                      </a:r>
                      <a:r>
                        <a:rPr lang="ko-KR" altLang="en-US" sz="1050" b="0" i="0" u="none" strike="noStrike" dirty="0" err="1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텔레콤</a:t>
                      </a:r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 </a:t>
                      </a: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Communication</a:t>
                      </a:r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실 소셜마케팅팀</a:t>
                      </a: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)</a:t>
                      </a:r>
                    </a:p>
                  </a:txBody>
                  <a:tcPr marL="41189" marR="2746" marT="2746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9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17:30 - 17:40</a:t>
                      </a:r>
                    </a:p>
                  </a:txBody>
                  <a:tcPr marL="2746" marR="2746" marT="2746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 Break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41189" marR="2746" marT="2746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90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17:40 - 18:40</a:t>
                      </a:r>
                    </a:p>
                  </a:txBody>
                  <a:tcPr marL="2746" marR="2746" marT="2746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 제</a:t>
                      </a: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6</a:t>
                      </a:r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강 기업의 위기관리를 위한 뉴미디어 전략</a:t>
                      </a:r>
                      <a:b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</a:br>
                      <a:r>
                        <a:rPr lang="ko-KR" altLang="en-US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 </a:t>
                      </a:r>
                      <a:r>
                        <a:rPr lang="en-US" altLang="ko-KR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- </a:t>
                      </a:r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정광열 상무</a:t>
                      </a: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(</a:t>
                      </a:r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삼성전자 </a:t>
                      </a:r>
                      <a:r>
                        <a:rPr lang="ko-KR" altLang="en-US" sz="1050" b="0" i="0" u="none" strike="noStrike" dirty="0" err="1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커뮤니케이션팀</a:t>
                      </a: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)</a:t>
                      </a:r>
                    </a:p>
                  </a:txBody>
                  <a:tcPr marL="41189" marR="2746" marT="2746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9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18:40 - 19:00</a:t>
                      </a:r>
                    </a:p>
                  </a:txBody>
                  <a:tcPr marL="2746" marR="2746" marT="2746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 [</a:t>
                      </a: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Discussion] </a:t>
                      </a:r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뉴미디어 </a:t>
                      </a:r>
                      <a:r>
                        <a:rPr lang="ko-KR" altLang="en-US" sz="1050" b="0" i="0" u="none" strike="noStrike" dirty="0" err="1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광고ㆍ홍보</a:t>
                      </a:r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 사례 공유</a:t>
                      </a:r>
                    </a:p>
                  </a:txBody>
                  <a:tcPr marL="41189" marR="2746" marT="2746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9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19:00 - 21:00</a:t>
                      </a:r>
                    </a:p>
                  </a:txBody>
                  <a:tcPr marL="2746" marR="2746" marT="2746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 Dinner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41189" marR="2746" marT="2746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480">
                <a:tc>
                  <a:txBody>
                    <a:bodyPr/>
                    <a:lstStyle/>
                    <a:p>
                      <a:pPr algn="ctr" fontAlgn="ctr"/>
                      <a:endParaRPr lang="ko-KR" altLang="en-US" sz="1050" b="0" i="0" u="none" strike="noStrike">
                        <a:solidFill>
                          <a:srgbClr val="000000"/>
                        </a:solidFill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2746" marR="2746" marT="27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41189" marR="2746" marT="27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409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▣ </a:t>
                      </a:r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6</a:t>
                      </a:r>
                      <a:r>
                        <a:rPr lang="ko-KR" altLang="en-US" sz="1200" b="1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월</a:t>
                      </a:r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22</a:t>
                      </a:r>
                      <a:r>
                        <a:rPr lang="ko-KR" altLang="en-US" sz="1200" b="1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일</a:t>
                      </a:r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(</a:t>
                      </a:r>
                      <a:r>
                        <a:rPr lang="ko-KR" altLang="en-US" sz="1200" b="1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금</a:t>
                      </a:r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)</a:t>
                      </a:r>
                    </a:p>
                  </a:txBody>
                  <a:tcPr marL="2746" marR="2746" marT="27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409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09:00 - 10:00</a:t>
                      </a:r>
                    </a:p>
                  </a:txBody>
                  <a:tcPr marL="2746" marR="2746" marT="2746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 Breakfast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41189" marR="2746" marT="2746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9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10:00 - 11:00</a:t>
                      </a:r>
                    </a:p>
                  </a:txBody>
                  <a:tcPr marL="2746" marR="2746" marT="2746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 제</a:t>
                      </a:r>
                      <a:r>
                        <a:rPr lang="en-US" altLang="ko-KR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7</a:t>
                      </a:r>
                      <a:r>
                        <a:rPr lang="ko-KR" altLang="en-US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강</a:t>
                      </a:r>
                      <a:r>
                        <a:rPr lang="ko-KR" altLang="en-US" sz="1050" b="0" i="0" u="none" strike="noStrike" baseline="0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 새로운 창의성의 시대</a:t>
                      </a:r>
                      <a:r>
                        <a:rPr lang="en-US" altLang="ko-KR" sz="1050" b="0" i="0" u="none" strike="noStrike" baseline="0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, </a:t>
                      </a:r>
                      <a:r>
                        <a:rPr lang="ko-KR" altLang="en-US" sz="1050" b="0" i="0" u="none" strike="noStrike" baseline="0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어떻게 커뮤니케이션 할 것인가</a:t>
                      </a:r>
                      <a:r>
                        <a:rPr lang="en-US" altLang="ko-KR" sz="1050" b="0" i="0" u="none" strike="noStrike" baseline="0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?</a:t>
                      </a:r>
                      <a:endParaRPr lang="en-US" altLang="ko-KR" sz="1050" b="0" i="0" u="none" strike="noStrike" dirty="0" smtClean="0">
                        <a:solidFill>
                          <a:srgbClr val="000000"/>
                        </a:solidFill>
                        <a:latin typeface="HY강M" pitchFamily="18" charset="-127"/>
                        <a:ea typeface="HY강M" pitchFamily="18" charset="-127"/>
                      </a:endParaRPr>
                    </a:p>
                    <a:p>
                      <a:pPr algn="l" fontAlgn="ctr"/>
                      <a:r>
                        <a:rPr lang="en-US" altLang="ko-KR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 - </a:t>
                      </a:r>
                      <a:r>
                        <a:rPr lang="ko-KR" altLang="en-US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조창수 프로</a:t>
                      </a:r>
                      <a:r>
                        <a:rPr lang="en-US" altLang="ko-KR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(</a:t>
                      </a:r>
                      <a:r>
                        <a:rPr lang="ko-KR" altLang="en-US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제일기획 </a:t>
                      </a:r>
                      <a:r>
                        <a:rPr lang="ko-KR" altLang="en-US" sz="1050" b="0" i="0" u="none" strike="noStrike" dirty="0" err="1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국내플래닝팀</a:t>
                      </a:r>
                      <a:r>
                        <a:rPr lang="en-US" altLang="ko-KR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)</a:t>
                      </a:r>
                      <a:endParaRPr lang="ko-KR" altLang="en-US" sz="1050" b="0" i="0" u="none" strike="noStrike" dirty="0">
                        <a:solidFill>
                          <a:srgbClr val="000000"/>
                        </a:solidFill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41189" marR="2746" marT="2746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9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11:00 - 11:10</a:t>
                      </a:r>
                    </a:p>
                  </a:txBody>
                  <a:tcPr marL="2746" marR="2746" marT="2746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 Break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41189" marR="2746" marT="2746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7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11:10 - 12:10</a:t>
                      </a:r>
                    </a:p>
                  </a:txBody>
                  <a:tcPr marL="2746" marR="2746" marT="2746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 제</a:t>
                      </a: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8</a:t>
                      </a:r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강 </a:t>
                      </a: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'</a:t>
                      </a:r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뉴스 유통 플랫폼으로써 포털 서비스 이해</a:t>
                      </a: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'</a:t>
                      </a:r>
                      <a:b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</a:br>
                      <a:r>
                        <a:rPr lang="en-US" altLang="ko-KR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 - </a:t>
                      </a:r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유봉석 부장</a:t>
                      </a: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(NHN </a:t>
                      </a:r>
                      <a:r>
                        <a:rPr lang="ko-KR" altLang="en-US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포털 </a:t>
                      </a:r>
                      <a:r>
                        <a:rPr lang="ko-KR" altLang="en-US" sz="1050" b="0" i="0" u="none" strike="noStrike" dirty="0" err="1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전략팀</a:t>
                      </a: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)</a:t>
                      </a:r>
                    </a:p>
                  </a:txBody>
                  <a:tcPr marL="41189" marR="2746" marT="2746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88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12:10 </a:t>
                      </a: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- 13:00</a:t>
                      </a:r>
                    </a:p>
                  </a:txBody>
                  <a:tcPr marL="2746" marR="2746" marT="2746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 Lunch</a:t>
                      </a: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/>
                      </a:r>
                      <a:b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</a:br>
                      <a:r>
                        <a:rPr lang="en-US" altLang="ko-KR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 - </a:t>
                      </a:r>
                      <a:r>
                        <a:rPr lang="ko-KR" altLang="en-US" sz="1050" b="0" i="0" u="none" strike="noStrike" dirty="0" err="1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강연후</a:t>
                      </a:r>
                      <a:r>
                        <a:rPr lang="ko-KR" altLang="en-US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 강연자와 </a:t>
                      </a:r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광고주와의 오찬 </a:t>
                      </a:r>
                    </a:p>
                  </a:txBody>
                  <a:tcPr marL="41189" marR="2746" marT="2746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9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13:00 - 16:30</a:t>
                      </a:r>
                    </a:p>
                  </a:txBody>
                  <a:tcPr marL="2746" marR="2746" marT="2746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 친선프로그램</a:t>
                      </a:r>
                      <a:endParaRPr lang="ko-KR" altLang="en-US" sz="1050" b="0" i="0" u="none" strike="noStrike" dirty="0">
                        <a:solidFill>
                          <a:srgbClr val="000000"/>
                        </a:solidFill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41189" marR="2746" marT="2746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9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16:30 - 18:00</a:t>
                      </a:r>
                    </a:p>
                  </a:txBody>
                  <a:tcPr marL="2746" marR="2746" marT="2746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 연수원 </a:t>
                      </a:r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출발 </a:t>
                      </a: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- </a:t>
                      </a:r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서울 </a:t>
                      </a:r>
                      <a:r>
                        <a:rPr lang="ko-KR" altLang="en-US" sz="1050" b="0" i="0" u="none" strike="noStrike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도착</a:t>
                      </a:r>
                      <a:endParaRPr lang="ko-KR" altLang="en-US" sz="1050" b="0" i="0" u="none" strike="noStrike" dirty="0">
                        <a:solidFill>
                          <a:srgbClr val="000000"/>
                        </a:solidFill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41189" marR="2746" marT="2746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직사각형 9"/>
          <p:cNvSpPr/>
          <p:nvPr/>
        </p:nvSpPr>
        <p:spPr>
          <a:xfrm>
            <a:off x="3152774" y="9354235"/>
            <a:ext cx="333375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100" dirty="0" smtClean="0"/>
              <a:t> </a:t>
            </a:r>
            <a:r>
              <a:rPr lang="en-US" altLang="ko-KR" sz="1050" dirty="0" smtClean="0">
                <a:latin typeface="HY강M" pitchFamily="18" charset="-127"/>
                <a:ea typeface="HY강M" pitchFamily="18" charset="-127"/>
              </a:rPr>
              <a:t>* </a:t>
            </a:r>
            <a:r>
              <a:rPr lang="ko-KR" altLang="en-US" sz="1050" dirty="0" smtClean="0">
                <a:latin typeface="HY강M" pitchFamily="18" charset="-127"/>
                <a:ea typeface="HY강M" pitchFamily="18" charset="-127"/>
              </a:rPr>
              <a:t>일정 및 강사는 사정에 의해서 변경될 수 있습니다</a:t>
            </a:r>
            <a:r>
              <a:rPr lang="en-US" altLang="ko-KR" sz="1100" dirty="0" smtClean="0"/>
              <a:t>.</a:t>
            </a:r>
            <a:endParaRPr lang="ko-KR" alt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직사각형 52"/>
          <p:cNvSpPr/>
          <p:nvPr/>
        </p:nvSpPr>
        <p:spPr>
          <a:xfrm>
            <a:off x="1952625" y="635000"/>
            <a:ext cx="2971800" cy="527050"/>
          </a:xfrm>
          <a:prstGeom prst="rect">
            <a:avLst/>
          </a:prstGeom>
          <a:ln w="1587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txBody>
          <a:bodyPr anchor="ctr"/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kumimoji="0" lang="ko-KR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Y강B" pitchFamily="18" charset="-127"/>
                <a:ea typeface="HY강B" pitchFamily="18" charset="-127"/>
              </a:rPr>
              <a:t>참   가  신  청  서    </a:t>
            </a:r>
            <a:endParaRPr kumimoji="0" lang="en-US" altLang="ko-KR" sz="2000" b="1" dirty="0">
              <a:solidFill>
                <a:schemeClr val="tx1">
                  <a:lumMod val="85000"/>
                  <a:lumOff val="15000"/>
                </a:schemeClr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27675" name="TextBox 8"/>
          <p:cNvSpPr txBox="1">
            <a:spLocks noChangeArrowheads="1"/>
          </p:cNvSpPr>
          <p:nvPr/>
        </p:nvSpPr>
        <p:spPr bwMode="auto">
          <a:xfrm>
            <a:off x="402141" y="9192090"/>
            <a:ext cx="614362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ko-KR" altLang="en-US" sz="1000" dirty="0" smtClean="0">
                <a:latin typeface="HY강B" pitchFamily="18" charset="-127"/>
                <a:ea typeface="HY강B" pitchFamily="18" charset="-127"/>
              </a:rPr>
              <a:t>수신</a:t>
            </a:r>
            <a:r>
              <a:rPr kumimoji="0" lang="en-US" altLang="ko-KR" sz="1000" dirty="0" smtClean="0">
                <a:latin typeface="HY강B" pitchFamily="18" charset="-127"/>
                <a:ea typeface="HY강B" pitchFamily="18" charset="-127"/>
              </a:rPr>
              <a:t>: </a:t>
            </a:r>
            <a:r>
              <a:rPr lang="en-US" altLang="ko-KR" sz="1000" dirty="0" smtClean="0">
                <a:latin typeface="HY강B" pitchFamily="18" charset="-127"/>
                <a:ea typeface="HY강B" pitchFamily="18" charset="-127"/>
              </a:rPr>
              <a:t>KAA </a:t>
            </a:r>
            <a:r>
              <a:rPr lang="ko-KR" altLang="en-US" sz="1000" dirty="0" err="1" smtClean="0">
                <a:latin typeface="HY강B" pitchFamily="18" charset="-127"/>
                <a:ea typeface="HY강B" pitchFamily="18" charset="-127"/>
              </a:rPr>
              <a:t>대외협력팀</a:t>
            </a:r>
            <a:r>
              <a:rPr lang="ko-KR" altLang="en-US" sz="1000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유재형</a:t>
            </a:r>
            <a:r>
              <a:rPr lang="en-US" altLang="ko-KR" sz="1000" dirty="0" smtClean="0">
                <a:latin typeface="HY강B" pitchFamily="18" charset="-127"/>
                <a:ea typeface="HY강B" pitchFamily="18" charset="-127"/>
              </a:rPr>
              <a:t> TEL: 02-3668-9431/FAX: 02-780-2391</a:t>
            </a:r>
            <a:r>
              <a:rPr lang="ko-KR" altLang="en-US" sz="1000" dirty="0" smtClean="0">
                <a:latin typeface="HY강B" pitchFamily="18" charset="-127"/>
                <a:ea typeface="HY강B" pitchFamily="18" charset="-127"/>
              </a:rPr>
              <a:t> </a:t>
            </a:r>
            <a:endParaRPr kumimoji="0" lang="ko-KR" altLang="en-US" sz="1000" dirty="0">
              <a:latin typeface="HY강B" pitchFamily="18" charset="-127"/>
              <a:ea typeface="HY강B" pitchFamily="18" charset="-127"/>
            </a:endParaRPr>
          </a:p>
        </p:txBody>
      </p:sp>
      <p:graphicFrame>
        <p:nvGraphicFramePr>
          <p:cNvPr id="12" name="표 11"/>
          <p:cNvGraphicFramePr>
            <a:graphicFrameLocks noGrp="1"/>
          </p:cNvGraphicFramePr>
          <p:nvPr/>
        </p:nvGraphicFramePr>
        <p:xfrm>
          <a:off x="742950" y="6248402"/>
          <a:ext cx="5448301" cy="791429"/>
        </p:xfrm>
        <a:graphic>
          <a:graphicData uri="http://schemas.openxmlformats.org/drawingml/2006/table">
            <a:tbl>
              <a:tblPr/>
              <a:tblGrid>
                <a:gridCol w="884677"/>
                <a:gridCol w="1401323"/>
                <a:gridCol w="1371734"/>
                <a:gridCol w="1790567"/>
              </a:tblGrid>
              <a:tr h="36544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dirty="0">
                        <a:solidFill>
                          <a:srgbClr val="000000"/>
                        </a:solidFill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69120" marR="69120" marT="34560" marB="3456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단체 버스 </a:t>
                      </a:r>
                      <a:endParaRPr lang="ko-KR" altLang="en-US" sz="1100" dirty="0">
                        <a:solidFill>
                          <a:srgbClr val="000000"/>
                        </a:solidFill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69120" marR="69120" marT="34560" marB="3456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개인 </a:t>
                      </a:r>
                      <a:r>
                        <a:rPr lang="ko-KR" altLang="en-US" sz="1100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차량</a:t>
                      </a:r>
                    </a:p>
                  </a:txBody>
                  <a:tcPr marL="69120" marR="69120" marT="34560" marB="3456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친선프로그램</a:t>
                      </a:r>
                      <a:endParaRPr lang="en-US" altLang="ko-KR" sz="1100" dirty="0" smtClean="0">
                        <a:solidFill>
                          <a:srgbClr val="000000"/>
                        </a:solidFill>
                        <a:latin typeface="HY강M" pitchFamily="18" charset="-127"/>
                        <a:ea typeface="HY강M" pitchFamily="18" charset="-127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6.22(</a:t>
                      </a:r>
                      <a:r>
                        <a:rPr lang="ko-KR" altLang="en-US" sz="1100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금</a:t>
                      </a: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) 13</a:t>
                      </a:r>
                      <a:r>
                        <a:rPr lang="ko-KR" altLang="en-US" sz="1100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시</a:t>
                      </a: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~15</a:t>
                      </a:r>
                      <a:r>
                        <a:rPr lang="ko-KR" altLang="en-US" sz="1100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시</a:t>
                      </a:r>
                      <a:endParaRPr lang="en-US" altLang="ko-KR" sz="1100" dirty="0" smtClean="0">
                        <a:solidFill>
                          <a:srgbClr val="000000"/>
                        </a:solidFill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69120" marR="69120" marT="34560" marB="3456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0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선택 </a:t>
                      </a:r>
                    </a:p>
                  </a:txBody>
                  <a:tcPr marL="69120" marR="69120" marT="34560" marB="3456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dirty="0">
                        <a:solidFill>
                          <a:srgbClr val="000000"/>
                        </a:solidFill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69120" marR="69120" marT="34560" marB="3456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dirty="0">
                        <a:solidFill>
                          <a:srgbClr val="000000"/>
                        </a:solidFill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69120" marR="69120" marT="34560" marB="3456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dirty="0">
                        <a:solidFill>
                          <a:srgbClr val="000000"/>
                        </a:solidFill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69120" marR="69120" marT="34560" marB="3456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13154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552450" y="2486025"/>
            <a:ext cx="2292943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300" dirty="0" smtClean="0">
                <a:latin typeface="HY강M" pitchFamily="18" charset="-127"/>
                <a:ea typeface="HY강M" pitchFamily="18" charset="-127"/>
              </a:rPr>
              <a:t>1. </a:t>
            </a:r>
            <a:r>
              <a:rPr lang="ko-KR" altLang="en-US" sz="1300" dirty="0" smtClean="0">
                <a:latin typeface="HY강M" pitchFamily="18" charset="-127"/>
                <a:ea typeface="HY강M" pitchFamily="18" charset="-127"/>
              </a:rPr>
              <a:t>참가자 인적 사항 </a:t>
            </a:r>
            <a:endParaRPr lang="ko-KR" altLang="en-US" sz="1300" dirty="0">
              <a:latin typeface="HY강M" pitchFamily="18" charset="-127"/>
              <a:ea typeface="HY강M" pitchFamily="18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561975" y="5915710"/>
            <a:ext cx="4905375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300" dirty="0" smtClean="0">
                <a:latin typeface="HY강M" pitchFamily="18" charset="-127"/>
                <a:ea typeface="HY강M" pitchFamily="18" charset="-127"/>
              </a:rPr>
              <a:t>3. </a:t>
            </a:r>
            <a:r>
              <a:rPr lang="ko-KR" altLang="en-US" sz="1300" dirty="0" smtClean="0">
                <a:latin typeface="HY강M" pitchFamily="18" charset="-127"/>
                <a:ea typeface="HY강M" pitchFamily="18" charset="-127"/>
              </a:rPr>
              <a:t>교통편 및 친선프로그램 신청</a:t>
            </a:r>
            <a:r>
              <a:rPr lang="en-US" altLang="ko-KR" sz="1300" dirty="0" smtClean="0">
                <a:latin typeface="HY강M" pitchFamily="18" charset="-127"/>
                <a:ea typeface="HY강M" pitchFamily="18" charset="-127"/>
              </a:rPr>
              <a:t>(</a:t>
            </a:r>
            <a:r>
              <a:rPr lang="ko-KR" altLang="en-US" sz="1300" dirty="0" smtClean="0">
                <a:latin typeface="HY강M" pitchFamily="18" charset="-127"/>
                <a:ea typeface="HY강M" pitchFamily="18" charset="-127"/>
              </a:rPr>
              <a:t>해당사항에 ◯표시</a:t>
            </a:r>
            <a:r>
              <a:rPr lang="en-US" altLang="ko-KR" sz="1300" dirty="0" smtClean="0">
                <a:latin typeface="HY강M" pitchFamily="18" charset="-127"/>
                <a:ea typeface="HY강M" pitchFamily="18" charset="-127"/>
              </a:rPr>
              <a:t>)</a:t>
            </a:r>
            <a:endParaRPr lang="ko-KR" altLang="en-US" sz="1300" dirty="0">
              <a:latin typeface="HY강M" pitchFamily="18" charset="-127"/>
              <a:ea typeface="HY강M" pitchFamily="18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3829050" y="7363509"/>
            <a:ext cx="2552700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300" dirty="0" smtClean="0">
                <a:latin typeface="맑은 고딕" pitchFamily="50" charset="-127"/>
                <a:ea typeface="맑은 고딕" pitchFamily="50" charset="-127"/>
              </a:rPr>
              <a:t>2012</a:t>
            </a:r>
            <a:r>
              <a:rPr lang="ko-KR" altLang="en-US" sz="1300" dirty="0" smtClean="0">
                <a:latin typeface="맑은 고딕" pitchFamily="50" charset="-127"/>
                <a:ea typeface="맑은 고딕" pitchFamily="50" charset="-127"/>
              </a:rPr>
              <a:t>년 </a:t>
            </a:r>
            <a:r>
              <a:rPr lang="en-US" altLang="ko-KR" sz="1300" dirty="0" smtClean="0"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ko-KR" altLang="en-US" sz="1300" dirty="0" smtClean="0">
                <a:latin typeface="맑은 고딕" pitchFamily="50" charset="-127"/>
                <a:ea typeface="맑은 고딕" pitchFamily="50" charset="-127"/>
              </a:rPr>
              <a:t>월      일</a:t>
            </a:r>
            <a:endParaRPr lang="en-US" altLang="ko-KR" sz="1300" dirty="0" smtClean="0">
              <a:latin typeface="맑은 고딕" pitchFamily="50" charset="-127"/>
              <a:ea typeface="맑은 고딕" pitchFamily="50" charset="-127"/>
            </a:endParaRPr>
          </a:p>
          <a:p>
            <a:endParaRPr lang="ko-KR" altLang="en-US" sz="13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300" dirty="0" smtClean="0"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ko-KR" altLang="en-US" sz="1300" u="sng" dirty="0" smtClean="0">
                <a:latin typeface="맑은 고딕" pitchFamily="50" charset="-127"/>
                <a:ea typeface="맑은 고딕" pitchFamily="50" charset="-127"/>
              </a:rPr>
              <a:t>참가자                       印</a:t>
            </a:r>
            <a:endParaRPr lang="ko-KR" altLang="en-US" sz="1300" u="sng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2076069" y="8454509"/>
            <a:ext cx="25827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한국광고주협회 귀중</a:t>
            </a:r>
            <a:endParaRPr lang="ko-KR" altLang="en-US" sz="2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523876" y="1806059"/>
            <a:ext cx="6112292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300" dirty="0" smtClean="0">
                <a:latin typeface="HY강M" pitchFamily="18" charset="-127"/>
                <a:ea typeface="HY강M" pitchFamily="18" charset="-127"/>
              </a:rPr>
              <a:t>귀 협회에서 주최하는</a:t>
            </a:r>
            <a:r>
              <a:rPr lang="en-US" altLang="ko-KR" sz="1300" dirty="0" smtClean="0">
                <a:latin typeface="HY강M" pitchFamily="18" charset="-127"/>
                <a:ea typeface="HY강M" pitchFamily="18" charset="-127"/>
              </a:rPr>
              <a:t> 『2012 </a:t>
            </a:r>
            <a:r>
              <a:rPr lang="ko-KR" altLang="en-US" sz="1300" dirty="0" smtClean="0">
                <a:latin typeface="HY강M" pitchFamily="18" charset="-127"/>
                <a:ea typeface="HY강M" pitchFamily="18" charset="-127"/>
              </a:rPr>
              <a:t>뉴미디어 전략워크숍</a:t>
            </a:r>
            <a:r>
              <a:rPr lang="en-US" altLang="ko-KR" sz="1300" dirty="0" smtClean="0">
                <a:latin typeface="HY강M" pitchFamily="18" charset="-127"/>
                <a:ea typeface="HY강M" pitchFamily="18" charset="-127"/>
              </a:rPr>
              <a:t>』</a:t>
            </a:r>
            <a:r>
              <a:rPr lang="ko-KR" altLang="en-US" sz="1300" dirty="0" smtClean="0">
                <a:latin typeface="HY강M" pitchFamily="18" charset="-127"/>
                <a:ea typeface="HY강M" pitchFamily="18" charset="-127"/>
              </a:rPr>
              <a:t>에 참가 신청합니다</a:t>
            </a:r>
            <a:r>
              <a:rPr lang="en-US" altLang="ko-KR" sz="1300" dirty="0" smtClean="0">
                <a:latin typeface="HY강M" pitchFamily="18" charset="-127"/>
                <a:ea typeface="HY강M" pitchFamily="18" charset="-127"/>
              </a:rPr>
              <a:t>.</a:t>
            </a:r>
            <a:r>
              <a:rPr lang="ko-KR" altLang="en-US" sz="1300" dirty="0" smtClean="0">
                <a:latin typeface="HY강M" pitchFamily="18" charset="-127"/>
                <a:ea typeface="HY강M" pitchFamily="18" charset="-127"/>
              </a:rPr>
              <a:t> </a:t>
            </a:r>
            <a:endParaRPr lang="ko-KR" altLang="en-US" sz="1300" dirty="0">
              <a:latin typeface="HY강M" pitchFamily="18" charset="-127"/>
              <a:ea typeface="HY강M" pitchFamily="18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523875" y="4591735"/>
            <a:ext cx="5038725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300" dirty="0" smtClean="0">
                <a:latin typeface="HY강M" pitchFamily="18" charset="-127"/>
                <a:ea typeface="HY강M" pitchFamily="18" charset="-127"/>
              </a:rPr>
              <a:t>2. </a:t>
            </a:r>
            <a:r>
              <a:rPr lang="ko-KR" altLang="en-US" sz="1300" dirty="0" smtClean="0">
                <a:latin typeface="HY강M" pitchFamily="18" charset="-127"/>
                <a:ea typeface="HY강M" pitchFamily="18" charset="-127"/>
              </a:rPr>
              <a:t>숙박 신청</a:t>
            </a:r>
            <a:r>
              <a:rPr lang="en-US" altLang="ko-KR" sz="1300" dirty="0" smtClean="0">
                <a:latin typeface="HY강M" pitchFamily="18" charset="-127"/>
                <a:ea typeface="HY강M" pitchFamily="18" charset="-127"/>
              </a:rPr>
              <a:t>(</a:t>
            </a:r>
            <a:r>
              <a:rPr lang="ko-KR" altLang="en-US" sz="1200" dirty="0" smtClean="0">
                <a:latin typeface="HY강M" pitchFamily="18" charset="-127"/>
                <a:ea typeface="HY강M" pitchFamily="18" charset="-127"/>
              </a:rPr>
              <a:t>해당사항에 ◯</a:t>
            </a:r>
            <a:r>
              <a:rPr lang="en-US" altLang="ko-KR" sz="1200" dirty="0" smtClean="0">
                <a:latin typeface="HY강M" pitchFamily="18" charset="-127"/>
                <a:ea typeface="HY강M" pitchFamily="18" charset="-127"/>
              </a:rPr>
              <a:t>, </a:t>
            </a:r>
            <a:r>
              <a:rPr lang="ko-KR" altLang="en-US" sz="1200" dirty="0" smtClean="0">
                <a:latin typeface="HY강M" pitchFamily="18" charset="-127"/>
                <a:ea typeface="HY강M" pitchFamily="18" charset="-127"/>
              </a:rPr>
              <a:t>나이</a:t>
            </a:r>
            <a:r>
              <a:rPr lang="en-US" altLang="ko-KR" sz="1200" dirty="0" smtClean="0">
                <a:latin typeface="HY강M" pitchFamily="18" charset="-127"/>
                <a:ea typeface="HY강M" pitchFamily="18" charset="-127"/>
              </a:rPr>
              <a:t>, </a:t>
            </a:r>
            <a:r>
              <a:rPr lang="ko-KR" altLang="en-US" sz="1200" dirty="0" smtClean="0">
                <a:latin typeface="HY강M" pitchFamily="18" charset="-127"/>
                <a:ea typeface="HY강M" pitchFamily="18" charset="-127"/>
              </a:rPr>
              <a:t>성별 표시</a:t>
            </a:r>
            <a:r>
              <a:rPr lang="en-US" altLang="ko-KR" sz="1200" dirty="0" smtClean="0">
                <a:latin typeface="HY강M" pitchFamily="18" charset="-127"/>
                <a:ea typeface="HY강M" pitchFamily="18" charset="-127"/>
              </a:rPr>
              <a:t>)</a:t>
            </a:r>
            <a:endParaRPr lang="ko-KR" altLang="en-US" sz="1300" dirty="0">
              <a:latin typeface="HY강M" pitchFamily="18" charset="-127"/>
              <a:ea typeface="HY강M" pitchFamily="18" charset="-127"/>
            </a:endParaRPr>
          </a:p>
        </p:txBody>
      </p:sp>
      <p:graphicFrame>
        <p:nvGraphicFramePr>
          <p:cNvPr id="26" name="표 25"/>
          <p:cNvGraphicFramePr>
            <a:graphicFrameLocks noGrp="1"/>
          </p:cNvGraphicFramePr>
          <p:nvPr/>
        </p:nvGraphicFramePr>
        <p:xfrm>
          <a:off x="742950" y="4953000"/>
          <a:ext cx="5400674" cy="772327"/>
        </p:xfrm>
        <a:graphic>
          <a:graphicData uri="http://schemas.openxmlformats.org/drawingml/2006/table">
            <a:tbl>
              <a:tblPr/>
              <a:tblGrid>
                <a:gridCol w="876943"/>
                <a:gridCol w="1268140"/>
                <a:gridCol w="1590934"/>
                <a:gridCol w="1664657"/>
              </a:tblGrid>
              <a:tr h="37147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dirty="0">
                        <a:solidFill>
                          <a:srgbClr val="000000"/>
                        </a:solidFill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69120" marR="69120" marT="34560" marB="3456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1</a:t>
                      </a:r>
                      <a:r>
                        <a:rPr lang="ko-KR" altLang="en-US" sz="1100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박</a:t>
                      </a: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(4</a:t>
                      </a:r>
                      <a:r>
                        <a:rPr lang="ko-KR" altLang="en-US" sz="1100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인기준</a:t>
                      </a: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)</a:t>
                      </a:r>
                      <a:endParaRPr lang="ko-KR" altLang="en-US" sz="1100" dirty="0">
                        <a:solidFill>
                          <a:srgbClr val="000000"/>
                        </a:solidFill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69120" marR="69120" marT="34560" marB="3456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성별</a:t>
                      </a:r>
                      <a:endParaRPr lang="ko-KR" altLang="en-US" sz="1100" dirty="0">
                        <a:solidFill>
                          <a:srgbClr val="000000"/>
                        </a:solidFill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69120" marR="69120" marT="34560" marB="3456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나이</a:t>
                      </a:r>
                      <a:endParaRPr lang="en-US" altLang="ko-KR" sz="1100" dirty="0" smtClean="0">
                        <a:solidFill>
                          <a:srgbClr val="000000"/>
                        </a:solidFill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69120" marR="69120" marT="34560" marB="3456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8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dirty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선택 </a:t>
                      </a:r>
                    </a:p>
                  </a:txBody>
                  <a:tcPr marL="69120" marR="69120" marT="34560" marB="3456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dirty="0">
                        <a:solidFill>
                          <a:srgbClr val="000000"/>
                        </a:solidFill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69120" marR="69120" marT="34560" marB="3456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dirty="0">
                        <a:solidFill>
                          <a:srgbClr val="000000"/>
                        </a:solidFill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69120" marR="69120" marT="34560" marB="3456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dirty="0">
                        <a:solidFill>
                          <a:srgbClr val="000000"/>
                        </a:solidFill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69120" marR="69120" marT="34560" marB="3456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7" name="표 26"/>
          <p:cNvGraphicFramePr>
            <a:graphicFrameLocks noGrp="1"/>
          </p:cNvGraphicFramePr>
          <p:nvPr/>
        </p:nvGraphicFramePr>
        <p:xfrm>
          <a:off x="752474" y="2828925"/>
          <a:ext cx="5372099" cy="1524001"/>
        </p:xfrm>
        <a:graphic>
          <a:graphicData uri="http://schemas.openxmlformats.org/drawingml/2006/table">
            <a:tbl>
              <a:tblPr/>
              <a:tblGrid>
                <a:gridCol w="1800226"/>
                <a:gridCol w="1933575"/>
                <a:gridCol w="1638298"/>
              </a:tblGrid>
              <a:tr h="4091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성명</a:t>
                      </a: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/</a:t>
                      </a:r>
                      <a:r>
                        <a:rPr lang="ko-KR" altLang="en-US" sz="1100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직위</a:t>
                      </a:r>
                      <a:endParaRPr lang="ko-KR" altLang="en-US" sz="1100" dirty="0">
                        <a:solidFill>
                          <a:srgbClr val="000000"/>
                        </a:solidFill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69120" marR="69120" marT="34560" marB="3456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회사명</a:t>
                      </a:r>
                      <a:endParaRPr lang="ko-KR" altLang="en-US" sz="1100" dirty="0">
                        <a:solidFill>
                          <a:srgbClr val="000000"/>
                        </a:solidFill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69120" marR="69120" marT="34560" marB="3456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부서명</a:t>
                      </a:r>
                      <a:endParaRPr lang="ko-KR" altLang="en-US" sz="1100" dirty="0">
                        <a:solidFill>
                          <a:srgbClr val="000000"/>
                        </a:solidFill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69120" marR="69120" marT="34560" marB="3456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6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dirty="0">
                        <a:solidFill>
                          <a:srgbClr val="000000"/>
                        </a:solidFill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69120" marR="69120" marT="34560" marB="3456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dirty="0">
                        <a:solidFill>
                          <a:srgbClr val="000000"/>
                        </a:solidFill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69120" marR="69120" marT="34560" marB="3456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dirty="0">
                        <a:solidFill>
                          <a:srgbClr val="000000"/>
                        </a:solidFill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69120" marR="69120" marT="34560" marB="3456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6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E-mail</a:t>
                      </a:r>
                      <a:endParaRPr lang="ko-KR" altLang="en-US" sz="1100" dirty="0">
                        <a:solidFill>
                          <a:srgbClr val="000000"/>
                        </a:solidFill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69120" marR="69120" marT="34560" marB="3456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H.P</a:t>
                      </a:r>
                      <a:endParaRPr lang="ko-KR" altLang="en-US" sz="1100" dirty="0">
                        <a:solidFill>
                          <a:srgbClr val="000000"/>
                        </a:solidFill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69120" marR="69120" marT="34560" marB="3456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HY강M" pitchFamily="18" charset="-127"/>
                          <a:ea typeface="HY강M" pitchFamily="18" charset="-127"/>
                        </a:rPr>
                        <a:t>TEL</a:t>
                      </a:r>
                      <a:endParaRPr lang="ko-KR" altLang="en-US" sz="1100" dirty="0">
                        <a:solidFill>
                          <a:srgbClr val="000000"/>
                        </a:solidFill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69120" marR="69120" marT="34560" marB="3456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6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dirty="0">
                        <a:solidFill>
                          <a:srgbClr val="000000"/>
                        </a:solidFill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69120" marR="69120" marT="34560" marB="3456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dirty="0">
                        <a:solidFill>
                          <a:srgbClr val="000000"/>
                        </a:solidFill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69120" marR="69120" marT="34560" marB="3456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dirty="0">
                        <a:solidFill>
                          <a:srgbClr val="000000"/>
                        </a:solidFill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69120" marR="69120" marT="34560" marB="3456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오렌지">
  <a:themeElements>
    <a:clrScheme name="오렌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오렌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오렌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6837</TotalTime>
  <Words>640</Words>
  <Application>Microsoft Office PowerPoint</Application>
  <PresentationFormat>A4 용지(210x297mm)</PresentationFormat>
  <Paragraphs>134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3</vt:i4>
      </vt:variant>
    </vt:vector>
  </HeadingPairs>
  <TitlesOfParts>
    <vt:vector size="5" baseType="lpstr">
      <vt:lpstr>1_디자인 사용자 지정</vt:lpstr>
      <vt:lpstr>오렌지</vt:lpstr>
      <vt:lpstr>슬라이드 1</vt:lpstr>
      <vt:lpstr>슬라이드 2</vt:lpstr>
      <vt:lpstr>슬라이드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ssoom</dc:creator>
  <cp:lastModifiedBy>jaehyoung</cp:lastModifiedBy>
  <cp:revision>676</cp:revision>
  <cp:lastPrinted>2008-04-04T05:06:55Z</cp:lastPrinted>
  <dcterms:created xsi:type="dcterms:W3CDTF">2008-04-04T02:37:08Z</dcterms:created>
  <dcterms:modified xsi:type="dcterms:W3CDTF">2012-05-22T07:37:48Z</dcterms:modified>
</cp:coreProperties>
</file>